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Noto Sans" panose="020B0502040504020204" pitchFamily="34" charset="0"/>
      <p:regular r:id="rId54"/>
      <p:bold r:id="rId55"/>
      <p:italic r:id="rId56"/>
      <p:boldItalic r:id="rId57"/>
    </p:embeddedFont>
    <p:embeddedFont>
      <p:font typeface="Nunito"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jT9US484M18PuUlP6BNMP4iU5J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04" y="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886c9c04d7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886c9c04d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886c9c04d7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86c9c04d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886c9c04d7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886c9c04d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5f334dafd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5f334dafd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860becc3c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1860becc3cc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860becc3cc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1860becc3cc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772b88b82d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1772b88b82d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860becc3c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1860becc3cc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860becc3c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1860becc3cc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772b88b82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772b88b82d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f334dafd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5f334dafd9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5f334dafd9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15f334dafd9_5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5f334dafd9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5f334dafd9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861449af9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861449af9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861449af9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861449af9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861449af9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g1861449af9b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885099614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88509961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861449af9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1861449af9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861449af9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1861449af9b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860becc3cc_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1860becc3cc_7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f334dafd9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5f334dafd9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870599162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870599162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772b88b82d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772b88b82d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772b88b82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1772b88b82d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772b88b82d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1772b88b82d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885099614f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4" name="Google Shape;544;g1885099614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860becc3c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860becc3c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860becc3c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1860becc3c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60becc3c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1860becc3cc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3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8" name="Google Shape;88;p3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2" name="Google Shape;22;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0"/>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5" name="Google Shape;35;p3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31"/>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7" name="Google Shape;37;p31"/>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1"/>
        <p:cNvGrpSpPr/>
        <p:nvPr/>
      </p:nvGrpSpPr>
      <p:grpSpPr>
        <a:xfrm>
          <a:off x="0" y="0"/>
          <a:ext cx="0" cy="0"/>
          <a:chOff x="0" y="0"/>
          <a:chExt cx="0" cy="0"/>
        </a:xfrm>
      </p:grpSpPr>
      <p:sp>
        <p:nvSpPr>
          <p:cNvPr id="42" name="Google Shape;42;p3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46" name="Google Shape;46;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9" name="Google Shape;49;p3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0"/>
        <p:cNvGrpSpPr/>
        <p:nvPr/>
      </p:nvGrpSpPr>
      <p:grpSpPr>
        <a:xfrm>
          <a:off x="0" y="0"/>
          <a:ext cx="0" cy="0"/>
          <a:chOff x="0" y="0"/>
          <a:chExt cx="0" cy="0"/>
        </a:xfrm>
      </p:grpSpPr>
      <p:sp>
        <p:nvSpPr>
          <p:cNvPr id="51" name="Google Shape;51;p3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55" name="Google Shape;55;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3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9"/>
        <p:cNvGrpSpPr/>
        <p:nvPr/>
      </p:nvGrpSpPr>
      <p:grpSpPr>
        <a:xfrm>
          <a:off x="0" y="0"/>
          <a:ext cx="0" cy="0"/>
          <a:chOff x="0" y="0"/>
          <a:chExt cx="0" cy="0"/>
        </a:xfrm>
      </p:grpSpPr>
      <p:sp>
        <p:nvSpPr>
          <p:cNvPr id="60" name="Google Shape;60;p35"/>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5"/>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4" name="Google Shape;64;p3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5" name="Google Shape;65;p3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3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6"/>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6"/>
          <p:cNvSpPr>
            <a:spLocks noGrp="1"/>
          </p:cNvSpPr>
          <p:nvPr>
            <p:ph type="pic" idx="2"/>
          </p:nvPr>
        </p:nvSpPr>
        <p:spPr>
          <a:xfrm>
            <a:off x="15" y="0"/>
            <a:ext cx="12191985" cy="4915076"/>
          </a:xfrm>
          <a:prstGeom prst="rect">
            <a:avLst/>
          </a:prstGeom>
          <a:noFill/>
          <a:ln>
            <a:noFill/>
          </a:ln>
        </p:spPr>
      </p:sp>
      <p:sp>
        <p:nvSpPr>
          <p:cNvPr id="73" name="Google Shape;73;p36"/>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3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3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27"/>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2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27"/>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utorialspoint.com/nodejs/nodejs_introduction.ht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github.com/anushaporeddy030697/student_internship_management" TargetMode="External"/><Relationship Id="rId4" Type="http://schemas.openxmlformats.org/officeDocument/2006/relationships/hyperlink" Target="https://www.tutorialspoint.com/mongodb/index.ht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 name="Google Shape;97;p1"/>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
        <p:nvSpPr>
          <p:cNvPr id="98" name="Google Shape;98;p1"/>
          <p:cNvSpPr/>
          <p:nvPr/>
        </p:nvSpPr>
        <p:spPr>
          <a:xfrm>
            <a:off x="0" y="30822"/>
            <a:ext cx="12192000" cy="6334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
          <p:cNvSpPr/>
          <p:nvPr/>
        </p:nvSpPr>
        <p:spPr>
          <a:xfrm>
            <a:off x="15"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9766071" y="64523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1020199" y="6425375"/>
            <a:ext cx="3969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sp>
        <p:nvSpPr>
          <p:cNvPr id="102" name="Google Shape;102;p1"/>
          <p:cNvSpPr txBox="1"/>
          <p:nvPr/>
        </p:nvSpPr>
        <p:spPr>
          <a:xfrm>
            <a:off x="5419125" y="193675"/>
            <a:ext cx="6063600" cy="683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Title:</a:t>
            </a:r>
            <a:r>
              <a:rPr lang="en-US" sz="2400" b="0" i="0" u="none" strike="noStrike" cap="none" dirty="0">
                <a:solidFill>
                  <a:srgbClr val="000000"/>
                </a:solidFill>
                <a:latin typeface="Calibri"/>
                <a:ea typeface="Calibri"/>
                <a:cs typeface="Calibri"/>
                <a:sym typeface="Calibri"/>
              </a:rPr>
              <a:t> </a:t>
            </a:r>
            <a:r>
              <a:rPr lang="en-US" sz="2400" b="1" i="0" u="none" strike="noStrike" cap="none" dirty="0">
                <a:solidFill>
                  <a:srgbClr val="000000"/>
                </a:solidFill>
                <a:latin typeface="Calibri"/>
                <a:ea typeface="Calibri"/>
                <a:cs typeface="Calibri"/>
                <a:sym typeface="Calibri"/>
              </a:rPr>
              <a:t>Student Internship Management System</a:t>
            </a:r>
            <a:endParaRPr sz="2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Calibri"/>
                <a:ea typeface="Calibri"/>
                <a:cs typeface="Calibri"/>
                <a:sym typeface="Calibri"/>
              </a:rPr>
              <a:t>Team Members: </a:t>
            </a:r>
            <a:endParaRPr sz="2400" b="1" i="0" u="none" strike="noStrike" cap="none" dirty="0">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dirty="0">
                <a:solidFill>
                  <a:schemeClr val="dk1"/>
                </a:solidFill>
                <a:latin typeface="Calibri"/>
                <a:ea typeface="Calibri"/>
                <a:cs typeface="Calibri"/>
                <a:sym typeface="Calibri"/>
              </a:rPr>
              <a:t>Venkata </a:t>
            </a:r>
            <a:r>
              <a:rPr lang="en-US" sz="2400" b="0" i="0" u="none" strike="noStrike" cap="none" dirty="0" err="1">
                <a:solidFill>
                  <a:schemeClr val="dk1"/>
                </a:solidFill>
                <a:latin typeface="Calibri"/>
                <a:ea typeface="Calibri"/>
                <a:cs typeface="Calibri"/>
                <a:sym typeface="Calibri"/>
              </a:rPr>
              <a:t>Shashankar</a:t>
            </a:r>
            <a:r>
              <a:rPr lang="en-US" sz="2400" b="0" i="0" u="none" strike="noStrike" cap="none" dirty="0">
                <a:solidFill>
                  <a:schemeClr val="dk1"/>
                </a:solidFill>
                <a:latin typeface="Calibri"/>
                <a:ea typeface="Calibri"/>
                <a:cs typeface="Calibri"/>
                <a:sym typeface="Calibri"/>
              </a:rPr>
              <a:t> </a:t>
            </a:r>
            <a:r>
              <a:rPr lang="en-US" sz="2400" b="0" i="0" u="none" strike="noStrike" cap="none" dirty="0" err="1">
                <a:solidFill>
                  <a:schemeClr val="dk1"/>
                </a:solidFill>
                <a:latin typeface="Calibri"/>
                <a:ea typeface="Calibri"/>
                <a:cs typeface="Calibri"/>
                <a:sym typeface="Calibri"/>
              </a:rPr>
              <a:t>Chennu</a:t>
            </a:r>
            <a:endParaRPr sz="2400"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AutoNum type="arabicPeriod"/>
            </a:pPr>
            <a:r>
              <a:rPr lang="en-US" sz="2400" b="0" i="0" u="none" strike="noStrike" cap="none" dirty="0" err="1">
                <a:solidFill>
                  <a:schemeClr val="dk1"/>
                </a:solidFill>
                <a:latin typeface="Calibri"/>
                <a:ea typeface="Calibri"/>
                <a:cs typeface="Calibri"/>
                <a:sym typeface="Calibri"/>
              </a:rPr>
              <a:t>Parimalla</a:t>
            </a:r>
            <a:r>
              <a:rPr lang="en-US" sz="2400" b="0" i="0" u="none" strike="noStrike" cap="none" dirty="0">
                <a:solidFill>
                  <a:schemeClr val="dk1"/>
                </a:solidFill>
                <a:latin typeface="Calibri"/>
                <a:ea typeface="Calibri"/>
                <a:cs typeface="Calibri"/>
                <a:sym typeface="Calibri"/>
              </a:rPr>
              <a:t> </a:t>
            </a:r>
            <a:r>
              <a:rPr lang="en-US" sz="2400" b="0" i="0" u="none" strike="noStrike" cap="none" dirty="0" err="1">
                <a:solidFill>
                  <a:schemeClr val="dk1"/>
                </a:solidFill>
                <a:latin typeface="Calibri"/>
                <a:ea typeface="Calibri"/>
                <a:cs typeface="Calibri"/>
                <a:sym typeface="Calibri"/>
              </a:rPr>
              <a:t>Pokuri</a:t>
            </a:r>
            <a:endParaRPr sz="2400"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AutoNum type="arabicPeriod"/>
            </a:pPr>
            <a:r>
              <a:rPr lang="en-US" sz="2400" b="0" i="0" u="none" strike="noStrike" cap="none" dirty="0">
                <a:solidFill>
                  <a:schemeClr val="dk1"/>
                </a:solidFill>
                <a:latin typeface="Calibri"/>
                <a:ea typeface="Calibri"/>
                <a:cs typeface="Calibri"/>
                <a:sym typeface="Calibri"/>
              </a:rPr>
              <a:t>Anusha </a:t>
            </a:r>
            <a:r>
              <a:rPr lang="en-US" sz="2400" b="0" i="0" u="none" strike="noStrike" cap="none" dirty="0" err="1">
                <a:solidFill>
                  <a:schemeClr val="dk1"/>
                </a:solidFill>
                <a:latin typeface="Calibri"/>
                <a:ea typeface="Calibri"/>
                <a:cs typeface="Calibri"/>
                <a:sym typeface="Calibri"/>
              </a:rPr>
              <a:t>Poreddy</a:t>
            </a:r>
            <a:endParaRPr sz="2400" b="0" i="0" u="none" strike="noStrike" cap="none" dirty="0">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dirty="0">
                <a:solidFill>
                  <a:schemeClr val="dk1"/>
                </a:solidFill>
                <a:latin typeface="Calibri"/>
                <a:ea typeface="Calibri"/>
                <a:cs typeface="Calibri"/>
                <a:sym typeface="Calibri"/>
              </a:rPr>
              <a:t>Manikanta Arumilli</a:t>
            </a:r>
            <a:endParaRPr sz="2400" b="0" i="0" u="none" strike="noStrike" cap="none" dirty="0">
              <a:solidFill>
                <a:schemeClr val="dk1"/>
              </a:solidFill>
              <a:latin typeface="Calibri"/>
              <a:ea typeface="Calibri"/>
              <a:cs typeface="Calibri"/>
              <a:sym typeface="Calibri"/>
            </a:endParaRPr>
          </a:p>
          <a:p>
            <a:pPr marL="457200" lvl="0" indent="-381000">
              <a:buSzPts val="2400"/>
              <a:buFont typeface="Calibri"/>
              <a:buAutoNum type="arabicPeriod"/>
            </a:pPr>
            <a:r>
              <a:rPr lang="en-US" sz="2400" dirty="0">
                <a:solidFill>
                  <a:schemeClr val="dk1"/>
                </a:solidFill>
                <a:latin typeface="Calibri"/>
                <a:ea typeface="Calibri"/>
                <a:cs typeface="Calibri"/>
                <a:sym typeface="Calibri"/>
              </a:rPr>
              <a:t>Sai Krishna </a:t>
            </a:r>
            <a:r>
              <a:rPr lang="en-US" sz="2400" dirty="0" err="1">
                <a:solidFill>
                  <a:schemeClr val="dk1"/>
                </a:solidFill>
                <a:latin typeface="Calibri"/>
                <a:ea typeface="Calibri"/>
                <a:cs typeface="Calibri"/>
                <a:sym typeface="Calibri"/>
              </a:rPr>
              <a:t>Gadde</a:t>
            </a:r>
            <a:r>
              <a:rPr lang="en-US" sz="2400" dirty="0">
                <a:solidFill>
                  <a:schemeClr val="dk1"/>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Client &amp; Mentor:</a:t>
            </a:r>
            <a:r>
              <a:rPr lang="en-US" sz="2400" b="0" i="0" u="none" strike="noStrike" cap="none" dirty="0">
                <a:solidFill>
                  <a:schemeClr val="dk1"/>
                </a:solidFill>
                <a:latin typeface="Calibri"/>
                <a:ea typeface="Calibri"/>
                <a:cs typeface="Calibri"/>
                <a:sym typeface="Calibri"/>
              </a:rPr>
              <a:t> Dr. Chandra </a:t>
            </a:r>
            <a:r>
              <a:rPr lang="en-US" sz="2400" b="0" i="0" u="none" strike="noStrike" cap="none" dirty="0" err="1">
                <a:solidFill>
                  <a:schemeClr val="dk1"/>
                </a:solidFill>
                <a:latin typeface="Calibri"/>
                <a:ea typeface="Calibri"/>
                <a:cs typeface="Calibri"/>
                <a:sym typeface="Calibri"/>
              </a:rPr>
              <a:t>Mouli</a:t>
            </a:r>
            <a:r>
              <a:rPr lang="en-US" sz="2400" b="0" i="0" u="none" strike="noStrike" cap="none" dirty="0">
                <a:solidFill>
                  <a:schemeClr val="dk1"/>
                </a:solidFill>
                <a:latin typeface="Calibri"/>
                <a:ea typeface="Calibri"/>
                <a:cs typeface="Calibri"/>
                <a:sym typeface="Calibri"/>
              </a:rPr>
              <a:t> </a:t>
            </a:r>
            <a:r>
              <a:rPr lang="en-US" sz="2400" b="0" i="0" u="none" strike="noStrike" cap="none" dirty="0" err="1">
                <a:solidFill>
                  <a:schemeClr val="dk1"/>
                </a:solidFill>
                <a:latin typeface="Calibri"/>
                <a:ea typeface="Calibri"/>
                <a:cs typeface="Calibri"/>
                <a:sym typeface="Calibri"/>
              </a:rPr>
              <a:t>Kotteti</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Sec No:</a:t>
            </a:r>
            <a:r>
              <a:rPr lang="en-US" sz="2400" b="0" i="0" u="none" strike="noStrike" cap="none" dirty="0">
                <a:solidFill>
                  <a:schemeClr val="dk1"/>
                </a:solidFill>
                <a:latin typeface="Calibri"/>
                <a:ea typeface="Calibri"/>
                <a:cs typeface="Calibri"/>
                <a:sym typeface="Calibri"/>
              </a:rPr>
              <a:t> 03</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alibri"/>
                <a:ea typeface="Calibri"/>
                <a:cs typeface="Calibri"/>
                <a:sym typeface="Calibri"/>
              </a:rPr>
              <a:t>Team No:</a:t>
            </a:r>
            <a:r>
              <a:rPr lang="en-US" sz="2400" b="0" i="0" u="none" strike="noStrike" cap="none" dirty="0">
                <a:solidFill>
                  <a:schemeClr val="dk1"/>
                </a:solidFill>
                <a:latin typeface="Calibri"/>
                <a:ea typeface="Calibri"/>
                <a:cs typeface="Calibri"/>
                <a:sym typeface="Calibri"/>
              </a:rPr>
              <a:t> 04</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p:txBody>
      </p:sp>
      <p:pic>
        <p:nvPicPr>
          <p:cNvPr id="103" name="Google Shape;103;p1"/>
          <p:cNvPicPr preferRelativeResize="0"/>
          <p:nvPr/>
        </p:nvPicPr>
        <p:blipFill rotWithShape="1">
          <a:blip r:embed="rId3">
            <a:alphaModFix/>
          </a:blip>
          <a:srcRect/>
          <a:stretch/>
        </p:blipFill>
        <p:spPr>
          <a:xfrm>
            <a:off x="287675" y="373725"/>
            <a:ext cx="4776400" cy="5064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Student Registration and Login Page</a:t>
            </a:r>
            <a:endParaRPr b="1"/>
          </a:p>
        </p:txBody>
      </p:sp>
      <p:sp>
        <p:nvSpPr>
          <p:cNvPr id="197" name="Google Shape;197;p11"/>
          <p:cNvSpPr/>
          <p:nvPr/>
        </p:nvSpPr>
        <p:spPr>
          <a:xfrm>
            <a:off x="1020200" y="6425375"/>
            <a:ext cx="3595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
        <p:nvSpPr>
          <p:cNvPr id="198" name="Google Shape;198;p11"/>
          <p:cNvSpPr/>
          <p:nvPr/>
        </p:nvSpPr>
        <p:spPr>
          <a:xfrm>
            <a:off x="9840587" y="6454484"/>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10</a:t>
            </a:r>
            <a:endParaRPr sz="1400" b="0" i="0" u="none" strike="noStrike" cap="none">
              <a:solidFill>
                <a:srgbClr val="000000"/>
              </a:solidFill>
              <a:latin typeface="Arial"/>
              <a:ea typeface="Arial"/>
              <a:cs typeface="Arial"/>
              <a:sym typeface="Arial"/>
            </a:endParaRPr>
          </a:p>
        </p:txBody>
      </p:sp>
      <p:pic>
        <p:nvPicPr>
          <p:cNvPr id="199" name="Google Shape;199;p11"/>
          <p:cNvPicPr preferRelativeResize="0"/>
          <p:nvPr/>
        </p:nvPicPr>
        <p:blipFill rotWithShape="1">
          <a:blip r:embed="rId3">
            <a:alphaModFix/>
          </a:blip>
          <a:srcRect l="31284" r="28824"/>
          <a:stretch/>
        </p:blipFill>
        <p:spPr>
          <a:xfrm>
            <a:off x="4532050" y="1904325"/>
            <a:ext cx="3297648" cy="3807251"/>
          </a:xfrm>
          <a:prstGeom prst="rect">
            <a:avLst/>
          </a:prstGeom>
          <a:noFill/>
          <a:ln>
            <a:noFill/>
          </a:ln>
        </p:spPr>
      </p:pic>
      <p:sp>
        <p:nvSpPr>
          <p:cNvPr id="200" name="Google Shape;200;p11"/>
          <p:cNvSpPr txBox="1">
            <a:spLocks noGrp="1"/>
          </p:cNvSpPr>
          <p:nvPr>
            <p:ph type="body" idx="1"/>
          </p:nvPr>
        </p:nvSpPr>
        <p:spPr>
          <a:xfrm>
            <a:off x="1200150" y="1990725"/>
            <a:ext cx="3415500" cy="38784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400"/>
              </a:spcBef>
              <a:spcAft>
                <a:spcPts val="0"/>
              </a:spcAft>
              <a:buSzPts val="2800"/>
              <a:buChar char="❏"/>
            </a:pPr>
            <a:r>
              <a:rPr lang="en-US" sz="2800"/>
              <a:t>Students can register with the minimum requirements</a:t>
            </a:r>
            <a:endParaRPr sz="2800"/>
          </a:p>
          <a:p>
            <a:pPr marL="457200" lvl="0" indent="-406400" algn="l" rtl="0">
              <a:lnSpc>
                <a:spcPct val="90000"/>
              </a:lnSpc>
              <a:spcBef>
                <a:spcPts val="0"/>
              </a:spcBef>
              <a:spcAft>
                <a:spcPts val="0"/>
              </a:spcAft>
              <a:buSzPts val="2800"/>
              <a:buChar char="❏"/>
            </a:pPr>
            <a:r>
              <a:rPr lang="en-US" sz="2800"/>
              <a:t>We store this data using MongoDB in Robot3T</a:t>
            </a:r>
            <a:endParaRPr sz="2800"/>
          </a:p>
          <a:p>
            <a:pPr marL="0" lvl="0" indent="0" algn="l" rtl="0">
              <a:lnSpc>
                <a:spcPct val="90000"/>
              </a:lnSpc>
              <a:spcBef>
                <a:spcPts val="1400"/>
              </a:spcBef>
              <a:spcAft>
                <a:spcPts val="0"/>
              </a:spcAft>
              <a:buSzPts val="1800"/>
              <a:buNone/>
            </a:pPr>
            <a:endParaRPr sz="2800"/>
          </a:p>
        </p:txBody>
      </p:sp>
      <p:pic>
        <p:nvPicPr>
          <p:cNvPr id="201" name="Google Shape;201;p11"/>
          <p:cNvPicPr preferRelativeResize="0"/>
          <p:nvPr/>
        </p:nvPicPr>
        <p:blipFill rotWithShape="1">
          <a:blip r:embed="rId4">
            <a:alphaModFix/>
          </a:blip>
          <a:srcRect l="20879" r="29945"/>
          <a:stretch/>
        </p:blipFill>
        <p:spPr>
          <a:xfrm>
            <a:off x="8136650" y="1904325"/>
            <a:ext cx="3415502" cy="3807251"/>
          </a:xfrm>
          <a:prstGeom prst="rect">
            <a:avLst/>
          </a:prstGeom>
          <a:noFill/>
          <a:ln>
            <a:noFill/>
          </a:ln>
        </p:spPr>
      </p:pic>
      <p:sp>
        <p:nvSpPr>
          <p:cNvPr id="202" name="Google Shape;202;p11"/>
          <p:cNvSpPr txBox="1"/>
          <p:nvPr/>
        </p:nvSpPr>
        <p:spPr>
          <a:xfrm>
            <a:off x="4830863" y="5878550"/>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Fig4 : Student Registration</a:t>
            </a:r>
            <a:endParaRPr sz="1400" b="0" i="0" u="none" strike="noStrike" cap="none">
              <a:solidFill>
                <a:srgbClr val="000000"/>
              </a:solidFill>
              <a:latin typeface="Arial"/>
              <a:ea typeface="Arial"/>
              <a:cs typeface="Arial"/>
              <a:sym typeface="Arial"/>
            </a:endParaRPr>
          </a:p>
        </p:txBody>
      </p:sp>
      <p:sp>
        <p:nvSpPr>
          <p:cNvPr id="203" name="Google Shape;203;p11"/>
          <p:cNvSpPr txBox="1"/>
          <p:nvPr/>
        </p:nvSpPr>
        <p:spPr>
          <a:xfrm>
            <a:off x="8946175" y="5852175"/>
            <a:ext cx="2209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5 : Student Login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Student Registration Database Storage</a:t>
            </a:r>
            <a:endParaRPr b="1"/>
          </a:p>
        </p:txBody>
      </p:sp>
      <p:sp>
        <p:nvSpPr>
          <p:cNvPr id="209" name="Google Shape;209;p14"/>
          <p:cNvSpPr/>
          <p:nvPr/>
        </p:nvSpPr>
        <p:spPr>
          <a:xfrm>
            <a:off x="997928" y="6433416"/>
            <a:ext cx="4050791"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
        <p:nvSpPr>
          <p:cNvPr id="210" name="Google Shape;210;p14"/>
          <p:cNvSpPr/>
          <p:nvPr/>
        </p:nvSpPr>
        <p:spPr>
          <a:xfrm>
            <a:off x="9984422" y="6454482"/>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11</a:t>
            </a:r>
            <a:endParaRPr sz="1400" b="0" i="0" u="none" strike="noStrike" cap="none">
              <a:solidFill>
                <a:srgbClr val="000000"/>
              </a:solidFill>
              <a:latin typeface="Arial"/>
              <a:ea typeface="Arial"/>
              <a:cs typeface="Arial"/>
              <a:sym typeface="Arial"/>
            </a:endParaRPr>
          </a:p>
        </p:txBody>
      </p:sp>
      <p:pic>
        <p:nvPicPr>
          <p:cNvPr id="211" name="Google Shape;211;p14"/>
          <p:cNvPicPr preferRelativeResize="0"/>
          <p:nvPr/>
        </p:nvPicPr>
        <p:blipFill rotWithShape="1">
          <a:blip r:embed="rId3">
            <a:alphaModFix/>
          </a:blip>
          <a:srcRect r="-7135" b="-7135"/>
          <a:stretch/>
        </p:blipFill>
        <p:spPr>
          <a:xfrm>
            <a:off x="5291249" y="1951925"/>
            <a:ext cx="6643723" cy="3955999"/>
          </a:xfrm>
          <a:prstGeom prst="rect">
            <a:avLst/>
          </a:prstGeom>
          <a:noFill/>
          <a:ln>
            <a:noFill/>
          </a:ln>
        </p:spPr>
      </p:pic>
      <p:sp>
        <p:nvSpPr>
          <p:cNvPr id="212" name="Google Shape;212;p14"/>
          <p:cNvSpPr txBox="1"/>
          <p:nvPr/>
        </p:nvSpPr>
        <p:spPr>
          <a:xfrm>
            <a:off x="6334313" y="5693388"/>
            <a:ext cx="49467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6: Student Registration Stored in Database</a:t>
            </a:r>
            <a:endParaRPr sz="1400" b="0" i="0" u="none" strike="noStrike" cap="none">
              <a:solidFill>
                <a:srgbClr val="000000"/>
              </a:solidFill>
              <a:latin typeface="Arial"/>
              <a:ea typeface="Arial"/>
              <a:cs typeface="Arial"/>
              <a:sym typeface="Arial"/>
            </a:endParaRPr>
          </a:p>
        </p:txBody>
      </p:sp>
      <p:sp>
        <p:nvSpPr>
          <p:cNvPr id="213" name="Google Shape;213;p14"/>
          <p:cNvSpPr txBox="1">
            <a:spLocks noGrp="1"/>
          </p:cNvSpPr>
          <p:nvPr>
            <p:ph type="body" idx="1"/>
          </p:nvPr>
        </p:nvSpPr>
        <p:spPr>
          <a:xfrm>
            <a:off x="1098975" y="1489800"/>
            <a:ext cx="3848700" cy="38784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just" rtl="0">
              <a:lnSpc>
                <a:spcPct val="90000"/>
              </a:lnSpc>
              <a:spcBef>
                <a:spcPts val="1400"/>
              </a:spcBef>
              <a:spcAft>
                <a:spcPts val="0"/>
              </a:spcAft>
              <a:buSzPts val="2800"/>
              <a:buChar char="❏"/>
            </a:pPr>
            <a:r>
              <a:rPr lang="en-US" sz="2800"/>
              <a:t>We store this data in the form of Database Collections by using MongoDB</a:t>
            </a:r>
            <a:endParaRPr sz="2800"/>
          </a:p>
          <a:p>
            <a:pPr marL="0" lvl="0" indent="0" algn="l" rtl="0">
              <a:lnSpc>
                <a:spcPct val="90000"/>
              </a:lnSpc>
              <a:spcBef>
                <a:spcPts val="1400"/>
              </a:spcBef>
              <a:spcAft>
                <a:spcPts val="0"/>
              </a:spcAft>
              <a:buSzPts val="1800"/>
              <a:buNone/>
            </a:pP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Dashboard of Student Page</a:t>
            </a:r>
            <a:endParaRPr b="1"/>
          </a:p>
        </p:txBody>
      </p:sp>
      <p:sp>
        <p:nvSpPr>
          <p:cNvPr id="219" name="Google Shape;219;p12"/>
          <p:cNvSpPr/>
          <p:nvPr/>
        </p:nvSpPr>
        <p:spPr>
          <a:xfrm>
            <a:off x="9840587" y="6485307"/>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12</a:t>
            </a:r>
            <a:endParaRPr sz="1400" b="0" i="0" u="none" strike="noStrike" cap="none">
              <a:solidFill>
                <a:srgbClr val="000000"/>
              </a:solidFill>
              <a:latin typeface="Arial"/>
              <a:ea typeface="Arial"/>
              <a:cs typeface="Arial"/>
              <a:sym typeface="Arial"/>
            </a:endParaRPr>
          </a:p>
        </p:txBody>
      </p:sp>
      <p:sp>
        <p:nvSpPr>
          <p:cNvPr id="220" name="Google Shape;220;p12"/>
          <p:cNvSpPr/>
          <p:nvPr/>
        </p:nvSpPr>
        <p:spPr>
          <a:xfrm>
            <a:off x="1020199" y="6425375"/>
            <a:ext cx="3767557"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pic>
        <p:nvPicPr>
          <p:cNvPr id="221" name="Google Shape;221;p12"/>
          <p:cNvPicPr preferRelativeResize="0"/>
          <p:nvPr/>
        </p:nvPicPr>
        <p:blipFill rotWithShape="1">
          <a:blip r:embed="rId3">
            <a:alphaModFix/>
          </a:blip>
          <a:srcRect l="17710" r="18235"/>
          <a:stretch/>
        </p:blipFill>
        <p:spPr>
          <a:xfrm>
            <a:off x="7182075" y="1925962"/>
            <a:ext cx="4233576" cy="3717749"/>
          </a:xfrm>
          <a:prstGeom prst="rect">
            <a:avLst/>
          </a:prstGeom>
          <a:noFill/>
          <a:ln>
            <a:noFill/>
          </a:ln>
        </p:spPr>
      </p:pic>
      <p:sp>
        <p:nvSpPr>
          <p:cNvPr id="222" name="Google Shape;222;p12"/>
          <p:cNvSpPr txBox="1"/>
          <p:nvPr/>
        </p:nvSpPr>
        <p:spPr>
          <a:xfrm>
            <a:off x="7490750" y="5834976"/>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7: Before Posting Jobs</a:t>
            </a:r>
            <a:endParaRPr sz="1400" b="0" i="0" u="none" strike="noStrike" cap="none">
              <a:solidFill>
                <a:srgbClr val="000000"/>
              </a:solidFill>
              <a:latin typeface="Arial"/>
              <a:ea typeface="Arial"/>
              <a:cs typeface="Arial"/>
              <a:sym typeface="Arial"/>
            </a:endParaRPr>
          </a:p>
        </p:txBody>
      </p:sp>
      <p:sp>
        <p:nvSpPr>
          <p:cNvPr id="223" name="Google Shape;223;p12"/>
          <p:cNvSpPr txBox="1">
            <a:spLocks noGrp="1"/>
          </p:cNvSpPr>
          <p:nvPr>
            <p:ph type="body" idx="1"/>
          </p:nvPr>
        </p:nvSpPr>
        <p:spPr>
          <a:xfrm>
            <a:off x="1097275" y="1489800"/>
            <a:ext cx="5228100" cy="38784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just" rtl="0">
              <a:lnSpc>
                <a:spcPct val="90000"/>
              </a:lnSpc>
              <a:spcBef>
                <a:spcPts val="1400"/>
              </a:spcBef>
              <a:spcAft>
                <a:spcPts val="0"/>
              </a:spcAft>
              <a:buSzPts val="2800"/>
              <a:buChar char="❏"/>
            </a:pPr>
            <a:r>
              <a:rPr lang="en-US" sz="2800"/>
              <a:t>Once student login to the portal, he/she could able to see this page.</a:t>
            </a:r>
            <a:endParaRPr sz="2800"/>
          </a:p>
          <a:p>
            <a:pPr marL="457200" lvl="0" indent="-406400" algn="just" rtl="0">
              <a:lnSpc>
                <a:spcPct val="90000"/>
              </a:lnSpc>
              <a:spcBef>
                <a:spcPts val="0"/>
              </a:spcBef>
              <a:spcAft>
                <a:spcPts val="0"/>
              </a:spcAft>
              <a:buSzPts val="2800"/>
              <a:buChar char="❏"/>
            </a:pPr>
            <a:r>
              <a:rPr lang="en-US" sz="2800"/>
              <a:t>As it contains two blocks one is Total jobs available and another is total no.of  jobs applied</a:t>
            </a:r>
            <a:endParaRPr sz="2800"/>
          </a:p>
          <a:p>
            <a:pPr marL="0" lvl="0" indent="0" algn="l" rtl="0">
              <a:lnSpc>
                <a:spcPct val="90000"/>
              </a:lnSpc>
              <a:spcBef>
                <a:spcPts val="1400"/>
              </a:spcBef>
              <a:spcAft>
                <a:spcPts val="0"/>
              </a:spcAft>
              <a:buSzPts val="1800"/>
              <a:buNone/>
            </a:pP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g1886c9c04d7_0_9"/>
          <p:cNvPicPr preferRelativeResize="0"/>
          <p:nvPr/>
        </p:nvPicPr>
        <p:blipFill rotWithShape="1">
          <a:blip r:embed="rId3">
            <a:alphaModFix/>
          </a:blip>
          <a:srcRect l="16696" r="16623"/>
          <a:stretch/>
        </p:blipFill>
        <p:spPr>
          <a:xfrm>
            <a:off x="6107988" y="1865587"/>
            <a:ext cx="5045924" cy="3717749"/>
          </a:xfrm>
          <a:prstGeom prst="rect">
            <a:avLst/>
          </a:prstGeom>
          <a:noFill/>
          <a:ln>
            <a:noFill/>
          </a:ln>
        </p:spPr>
      </p:pic>
      <p:sp>
        <p:nvSpPr>
          <p:cNvPr id="229" name="Google Shape;229;g1886c9c04d7_0_9"/>
          <p:cNvSpPr txBox="1"/>
          <p:nvPr/>
        </p:nvSpPr>
        <p:spPr>
          <a:xfrm>
            <a:off x="7280938" y="5711575"/>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8: After Posting Jobs</a:t>
            </a:r>
            <a:endParaRPr sz="1400" b="0" i="0" u="none" strike="noStrike" cap="none">
              <a:solidFill>
                <a:srgbClr val="000000"/>
              </a:solidFill>
              <a:latin typeface="Arial"/>
              <a:ea typeface="Arial"/>
              <a:cs typeface="Arial"/>
              <a:sym typeface="Arial"/>
            </a:endParaRPr>
          </a:p>
        </p:txBody>
      </p:sp>
      <p:sp>
        <p:nvSpPr>
          <p:cNvPr id="230" name="Google Shape;230;g1886c9c04d7_0_9"/>
          <p:cNvSpPr txBox="1">
            <a:spLocks noGrp="1"/>
          </p:cNvSpPr>
          <p:nvPr>
            <p:ph type="body" idx="1"/>
          </p:nvPr>
        </p:nvSpPr>
        <p:spPr>
          <a:xfrm>
            <a:off x="1200150" y="1333713"/>
            <a:ext cx="4593300" cy="35076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l" rtl="0">
              <a:lnSpc>
                <a:spcPct val="90000"/>
              </a:lnSpc>
              <a:spcBef>
                <a:spcPts val="1400"/>
              </a:spcBef>
              <a:spcAft>
                <a:spcPts val="0"/>
              </a:spcAft>
              <a:buSzPts val="2800"/>
              <a:buChar char="❏"/>
            </a:pPr>
            <a:r>
              <a:rPr lang="en-US" sz="2800"/>
              <a:t>When company post jobs, those posted jobs will display here in the total jobs available block.</a:t>
            </a:r>
            <a:endParaRPr sz="2800"/>
          </a:p>
          <a:p>
            <a:pPr marL="0" lvl="0" indent="0" algn="l" rtl="0">
              <a:lnSpc>
                <a:spcPct val="90000"/>
              </a:lnSpc>
              <a:spcBef>
                <a:spcPts val="1400"/>
              </a:spcBef>
              <a:spcAft>
                <a:spcPts val="0"/>
              </a:spcAft>
              <a:buSzPts val="1800"/>
              <a:buNone/>
            </a:pPr>
            <a:endParaRPr sz="2800"/>
          </a:p>
        </p:txBody>
      </p:sp>
      <p:sp>
        <p:nvSpPr>
          <p:cNvPr id="231" name="Google Shape;231;g1886c9c04d7_0_9"/>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Dashboard of Student Page</a:t>
            </a:r>
            <a:endParaRPr b="1"/>
          </a:p>
        </p:txBody>
      </p:sp>
      <p:sp>
        <p:nvSpPr>
          <p:cNvPr id="232" name="Google Shape;232;g1886c9c04d7_0_9"/>
          <p:cNvSpPr/>
          <p:nvPr/>
        </p:nvSpPr>
        <p:spPr>
          <a:xfrm>
            <a:off x="9820112" y="6425382"/>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233" name="Google Shape;233;g1886c9c04d7_0_9"/>
          <p:cNvSpPr/>
          <p:nvPr/>
        </p:nvSpPr>
        <p:spPr>
          <a:xfrm>
            <a:off x="1020199" y="6425375"/>
            <a:ext cx="37677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7"/>
          <p:cNvSpPr/>
          <p:nvPr/>
        </p:nvSpPr>
        <p:spPr>
          <a:xfrm>
            <a:off x="9809764" y="6440407"/>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239" name="Google Shape;239;p7"/>
          <p:cNvSpPr/>
          <p:nvPr/>
        </p:nvSpPr>
        <p:spPr>
          <a:xfrm>
            <a:off x="1097275" y="6464150"/>
            <a:ext cx="31404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
        <p:nvSpPr>
          <p:cNvPr id="240" name="Google Shape;240;p7"/>
          <p:cNvSpPr txBox="1"/>
          <p:nvPr/>
        </p:nvSpPr>
        <p:spPr>
          <a:xfrm>
            <a:off x="8955325" y="5862300"/>
            <a:ext cx="3265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41" name="Google Shape;241;p7"/>
          <p:cNvSpPr txBox="1"/>
          <p:nvPr/>
        </p:nvSpPr>
        <p:spPr>
          <a:xfrm>
            <a:off x="8574075" y="5577700"/>
            <a:ext cx="33342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42" name="Google Shape;242;p7"/>
          <p:cNvPicPr preferRelativeResize="0"/>
          <p:nvPr/>
        </p:nvPicPr>
        <p:blipFill rotWithShape="1">
          <a:blip r:embed="rId3">
            <a:alphaModFix/>
          </a:blip>
          <a:srcRect l="19250" r="27112"/>
          <a:stretch/>
        </p:blipFill>
        <p:spPr>
          <a:xfrm>
            <a:off x="7111850" y="1770550"/>
            <a:ext cx="4381052" cy="3953549"/>
          </a:xfrm>
          <a:prstGeom prst="rect">
            <a:avLst/>
          </a:prstGeom>
          <a:noFill/>
          <a:ln>
            <a:noFill/>
          </a:ln>
        </p:spPr>
      </p:pic>
      <p:sp>
        <p:nvSpPr>
          <p:cNvPr id="243" name="Google Shape;243;p7"/>
          <p:cNvSpPr txBox="1">
            <a:spLocks noGrp="1"/>
          </p:cNvSpPr>
          <p:nvPr>
            <p:ph type="title"/>
          </p:nvPr>
        </p:nvSpPr>
        <p:spPr>
          <a:xfrm>
            <a:off x="984905" y="24305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Total jobs available page</a:t>
            </a:r>
            <a:endParaRPr b="1"/>
          </a:p>
        </p:txBody>
      </p:sp>
      <p:sp>
        <p:nvSpPr>
          <p:cNvPr id="244" name="Google Shape;244;p7"/>
          <p:cNvSpPr txBox="1"/>
          <p:nvPr/>
        </p:nvSpPr>
        <p:spPr>
          <a:xfrm>
            <a:off x="7560313" y="5800788"/>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9: Jobs Available page</a:t>
            </a:r>
            <a:endParaRPr sz="1400" b="0" i="0" u="none" strike="noStrike" cap="none">
              <a:solidFill>
                <a:srgbClr val="000000"/>
              </a:solidFill>
              <a:latin typeface="Arial"/>
              <a:ea typeface="Arial"/>
              <a:cs typeface="Arial"/>
              <a:sym typeface="Arial"/>
            </a:endParaRPr>
          </a:p>
        </p:txBody>
      </p:sp>
      <p:sp>
        <p:nvSpPr>
          <p:cNvPr id="245" name="Google Shape;245;p7"/>
          <p:cNvSpPr txBox="1">
            <a:spLocks noGrp="1"/>
          </p:cNvSpPr>
          <p:nvPr>
            <p:ph type="body" idx="1"/>
          </p:nvPr>
        </p:nvSpPr>
        <p:spPr>
          <a:xfrm>
            <a:off x="1200150" y="1489800"/>
            <a:ext cx="5535000" cy="38784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l" rtl="0">
              <a:lnSpc>
                <a:spcPct val="90000"/>
              </a:lnSpc>
              <a:spcBef>
                <a:spcPts val="1400"/>
              </a:spcBef>
              <a:spcAft>
                <a:spcPts val="0"/>
              </a:spcAft>
              <a:buSzPts val="2800"/>
              <a:buChar char="❏"/>
            </a:pPr>
            <a:r>
              <a:rPr lang="en-US" sz="2800"/>
              <a:t>In this page, Total number of jobs posted by the companies will display here .</a:t>
            </a:r>
            <a:endParaRPr sz="2800"/>
          </a:p>
          <a:p>
            <a:pPr marL="457200" lvl="0" indent="-406400" algn="l" rtl="0">
              <a:lnSpc>
                <a:spcPct val="90000"/>
              </a:lnSpc>
              <a:spcBef>
                <a:spcPts val="0"/>
              </a:spcBef>
              <a:spcAft>
                <a:spcPts val="0"/>
              </a:spcAft>
              <a:buSzPts val="2800"/>
              <a:buChar char="❏"/>
            </a:pPr>
            <a:r>
              <a:rPr lang="en-US" sz="2800"/>
              <a:t>From here onwards, Students can able apply for the jobs</a:t>
            </a:r>
            <a:endParaRPr sz="2800"/>
          </a:p>
          <a:p>
            <a:pPr marL="0" lvl="0" indent="0" algn="l" rtl="0">
              <a:lnSpc>
                <a:spcPct val="90000"/>
              </a:lnSpc>
              <a:spcBef>
                <a:spcPts val="1400"/>
              </a:spcBef>
              <a:spcAft>
                <a:spcPts val="0"/>
              </a:spcAft>
              <a:buSzPts val="1800"/>
              <a:buNone/>
            </a:pP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g1886c9c04d7_0_19"/>
          <p:cNvPicPr preferRelativeResize="0"/>
          <p:nvPr/>
        </p:nvPicPr>
        <p:blipFill rotWithShape="1">
          <a:blip r:embed="rId3">
            <a:alphaModFix/>
          </a:blip>
          <a:srcRect l="30971" t="9363" r="27787" b="4093"/>
          <a:stretch/>
        </p:blipFill>
        <p:spPr>
          <a:xfrm>
            <a:off x="7363575" y="1929200"/>
            <a:ext cx="4092376" cy="3953549"/>
          </a:xfrm>
          <a:prstGeom prst="rect">
            <a:avLst/>
          </a:prstGeom>
          <a:noFill/>
          <a:ln>
            <a:noFill/>
          </a:ln>
        </p:spPr>
      </p:pic>
      <p:sp>
        <p:nvSpPr>
          <p:cNvPr id="251" name="Google Shape;251;g1886c9c04d7_0_19"/>
          <p:cNvSpPr txBox="1"/>
          <p:nvPr/>
        </p:nvSpPr>
        <p:spPr>
          <a:xfrm>
            <a:off x="8074900" y="5852000"/>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10: Apply page </a:t>
            </a:r>
            <a:endParaRPr sz="1400" b="0" i="0" u="none" strike="noStrike" cap="none">
              <a:solidFill>
                <a:srgbClr val="000000"/>
              </a:solidFill>
              <a:latin typeface="Arial"/>
              <a:ea typeface="Arial"/>
              <a:cs typeface="Arial"/>
              <a:sym typeface="Arial"/>
            </a:endParaRPr>
          </a:p>
        </p:txBody>
      </p:sp>
      <p:sp>
        <p:nvSpPr>
          <p:cNvPr id="252" name="Google Shape;252;g1886c9c04d7_0_19"/>
          <p:cNvSpPr txBox="1">
            <a:spLocks noGrp="1"/>
          </p:cNvSpPr>
          <p:nvPr>
            <p:ph type="title"/>
          </p:nvPr>
        </p:nvSpPr>
        <p:spPr>
          <a:xfrm>
            <a:off x="984905" y="24305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Applying for job page</a:t>
            </a:r>
            <a:endParaRPr b="1"/>
          </a:p>
        </p:txBody>
      </p:sp>
      <p:sp>
        <p:nvSpPr>
          <p:cNvPr id="253" name="Google Shape;253;g1886c9c04d7_0_19"/>
          <p:cNvSpPr txBox="1">
            <a:spLocks noGrp="1"/>
          </p:cNvSpPr>
          <p:nvPr>
            <p:ph type="body" idx="1"/>
          </p:nvPr>
        </p:nvSpPr>
        <p:spPr>
          <a:xfrm>
            <a:off x="1200150" y="1355375"/>
            <a:ext cx="5535000" cy="38784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just" rtl="0">
              <a:lnSpc>
                <a:spcPct val="90000"/>
              </a:lnSpc>
              <a:spcBef>
                <a:spcPts val="1400"/>
              </a:spcBef>
              <a:spcAft>
                <a:spcPts val="0"/>
              </a:spcAft>
              <a:buSzPts val="2800"/>
              <a:buChar char="❏"/>
            </a:pPr>
            <a:r>
              <a:rPr lang="en-US" sz="2800"/>
              <a:t>Students can able to fill all the required details for applying the job and also can upload their resume which should of document format.</a:t>
            </a:r>
            <a:endParaRPr sz="2800"/>
          </a:p>
          <a:p>
            <a:pPr marL="0" lvl="0" indent="0" algn="l" rtl="0">
              <a:lnSpc>
                <a:spcPct val="90000"/>
              </a:lnSpc>
              <a:spcBef>
                <a:spcPts val="1400"/>
              </a:spcBef>
              <a:spcAft>
                <a:spcPts val="0"/>
              </a:spcAft>
              <a:buSzPts val="1800"/>
              <a:buNone/>
            </a:pPr>
            <a:endParaRPr sz="2800"/>
          </a:p>
        </p:txBody>
      </p:sp>
      <p:sp>
        <p:nvSpPr>
          <p:cNvPr id="254" name="Google Shape;254;g1886c9c04d7_0_19"/>
          <p:cNvSpPr/>
          <p:nvPr/>
        </p:nvSpPr>
        <p:spPr>
          <a:xfrm>
            <a:off x="9820112" y="6425382"/>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sp>
        <p:nvSpPr>
          <p:cNvPr id="255" name="Google Shape;255;g1886c9c04d7_0_19"/>
          <p:cNvSpPr/>
          <p:nvPr/>
        </p:nvSpPr>
        <p:spPr>
          <a:xfrm>
            <a:off x="1020199" y="6425375"/>
            <a:ext cx="37677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1886c9c04d7_0_26"/>
          <p:cNvPicPr preferRelativeResize="0"/>
          <p:nvPr/>
        </p:nvPicPr>
        <p:blipFill rotWithShape="1">
          <a:blip r:embed="rId3">
            <a:alphaModFix/>
          </a:blip>
          <a:srcRect l="17163" r="15104"/>
          <a:stretch/>
        </p:blipFill>
        <p:spPr>
          <a:xfrm>
            <a:off x="6689826" y="1867200"/>
            <a:ext cx="4667324" cy="3673125"/>
          </a:xfrm>
          <a:prstGeom prst="rect">
            <a:avLst/>
          </a:prstGeom>
          <a:noFill/>
          <a:ln>
            <a:noFill/>
          </a:ln>
        </p:spPr>
      </p:pic>
      <p:sp>
        <p:nvSpPr>
          <p:cNvPr id="261" name="Google Shape;261;g1886c9c04d7_0_26"/>
          <p:cNvSpPr txBox="1"/>
          <p:nvPr/>
        </p:nvSpPr>
        <p:spPr>
          <a:xfrm>
            <a:off x="6934300" y="5731525"/>
            <a:ext cx="4422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11 :  Dashboards after applying for a job</a:t>
            </a:r>
            <a:endParaRPr sz="1400" b="0" i="0" u="none" strike="noStrike" cap="none">
              <a:solidFill>
                <a:srgbClr val="000000"/>
              </a:solidFill>
              <a:latin typeface="Arial"/>
              <a:ea typeface="Arial"/>
              <a:cs typeface="Arial"/>
              <a:sym typeface="Arial"/>
            </a:endParaRPr>
          </a:p>
        </p:txBody>
      </p:sp>
      <p:sp>
        <p:nvSpPr>
          <p:cNvPr id="262" name="Google Shape;262;g1886c9c04d7_0_26"/>
          <p:cNvSpPr txBox="1">
            <a:spLocks noGrp="1"/>
          </p:cNvSpPr>
          <p:nvPr>
            <p:ph type="title"/>
          </p:nvPr>
        </p:nvSpPr>
        <p:spPr>
          <a:xfrm>
            <a:off x="984905" y="24305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Updated Dashboard</a:t>
            </a:r>
            <a:endParaRPr b="1"/>
          </a:p>
        </p:txBody>
      </p:sp>
      <p:sp>
        <p:nvSpPr>
          <p:cNvPr id="263" name="Google Shape;263;g1886c9c04d7_0_26"/>
          <p:cNvSpPr txBox="1">
            <a:spLocks noGrp="1"/>
          </p:cNvSpPr>
          <p:nvPr>
            <p:ph type="body" idx="1"/>
          </p:nvPr>
        </p:nvSpPr>
        <p:spPr>
          <a:xfrm>
            <a:off x="1181450" y="1392750"/>
            <a:ext cx="4985100" cy="38784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just" rtl="0">
              <a:lnSpc>
                <a:spcPct val="90000"/>
              </a:lnSpc>
              <a:spcBef>
                <a:spcPts val="1400"/>
              </a:spcBef>
              <a:spcAft>
                <a:spcPts val="0"/>
              </a:spcAft>
              <a:buSzPts val="2800"/>
              <a:buChar char="❏"/>
            </a:pPr>
            <a:r>
              <a:rPr lang="en-US" sz="2800"/>
              <a:t>Once a student applied for a job, here number of jobs applied column will display the total number of jobs applied by the student.</a:t>
            </a:r>
            <a:endParaRPr sz="2800"/>
          </a:p>
          <a:p>
            <a:pPr marL="0" lvl="0" indent="0" algn="l" rtl="0">
              <a:lnSpc>
                <a:spcPct val="90000"/>
              </a:lnSpc>
              <a:spcBef>
                <a:spcPts val="1400"/>
              </a:spcBef>
              <a:spcAft>
                <a:spcPts val="0"/>
              </a:spcAft>
              <a:buSzPts val="1800"/>
              <a:buNone/>
            </a:pPr>
            <a:endParaRPr sz="2800"/>
          </a:p>
        </p:txBody>
      </p:sp>
      <p:sp>
        <p:nvSpPr>
          <p:cNvPr id="264" name="Google Shape;264;g1886c9c04d7_0_26"/>
          <p:cNvSpPr/>
          <p:nvPr/>
        </p:nvSpPr>
        <p:spPr>
          <a:xfrm>
            <a:off x="9820112" y="6425382"/>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265" name="Google Shape;265;g1886c9c04d7_0_26"/>
          <p:cNvSpPr/>
          <p:nvPr/>
        </p:nvSpPr>
        <p:spPr>
          <a:xfrm>
            <a:off x="1020199" y="6425375"/>
            <a:ext cx="37677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8"/>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8"/>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2" name="Google Shape;272;p8"/>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
        <p:nvSpPr>
          <p:cNvPr id="273" name="Google Shape;273;p8"/>
          <p:cNvSpPr txBox="1">
            <a:spLocks noGrp="1"/>
          </p:cNvSpPr>
          <p:nvPr>
            <p:ph type="title"/>
          </p:nvPr>
        </p:nvSpPr>
        <p:spPr>
          <a:xfrm>
            <a:off x="1173479" y="266146"/>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Status of Application</a:t>
            </a:r>
            <a:endParaRPr/>
          </a:p>
        </p:txBody>
      </p:sp>
      <p:sp>
        <p:nvSpPr>
          <p:cNvPr id="274" name="Google Shape;274;p8"/>
          <p:cNvSpPr/>
          <p:nvPr/>
        </p:nvSpPr>
        <p:spPr>
          <a:xfrm>
            <a:off x="9912506" y="6443610"/>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7</a:t>
            </a:r>
            <a:endParaRPr sz="1400" b="0" i="0" u="none" strike="noStrike" cap="none">
              <a:solidFill>
                <a:srgbClr val="000000"/>
              </a:solidFill>
              <a:latin typeface="Arial"/>
              <a:ea typeface="Arial"/>
              <a:cs typeface="Arial"/>
              <a:sym typeface="Arial"/>
            </a:endParaRPr>
          </a:p>
        </p:txBody>
      </p:sp>
      <p:sp>
        <p:nvSpPr>
          <p:cNvPr id="275" name="Google Shape;275;p8"/>
          <p:cNvSpPr/>
          <p:nvPr/>
        </p:nvSpPr>
        <p:spPr>
          <a:xfrm>
            <a:off x="1097276" y="6464158"/>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pic>
        <p:nvPicPr>
          <p:cNvPr id="276" name="Google Shape;276;p8"/>
          <p:cNvPicPr preferRelativeResize="0"/>
          <p:nvPr/>
        </p:nvPicPr>
        <p:blipFill rotWithShape="1">
          <a:blip r:embed="rId3">
            <a:alphaModFix/>
          </a:blip>
          <a:srcRect l="26766" r="26575" b="15016"/>
          <a:stretch/>
        </p:blipFill>
        <p:spPr>
          <a:xfrm>
            <a:off x="6521650" y="1902775"/>
            <a:ext cx="4223176" cy="3869701"/>
          </a:xfrm>
          <a:prstGeom prst="rect">
            <a:avLst/>
          </a:prstGeom>
          <a:noFill/>
          <a:ln>
            <a:noFill/>
          </a:ln>
        </p:spPr>
      </p:pic>
      <p:sp>
        <p:nvSpPr>
          <p:cNvPr id="277" name="Google Shape;277;p8"/>
          <p:cNvSpPr txBox="1"/>
          <p:nvPr/>
        </p:nvSpPr>
        <p:spPr>
          <a:xfrm>
            <a:off x="7829250" y="5740788"/>
            <a:ext cx="2700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a:t>
            </a:r>
            <a:r>
              <a:rPr lang="en-US" sz="1800">
                <a:solidFill>
                  <a:schemeClr val="dk1"/>
                </a:solidFill>
                <a:latin typeface="Calibri"/>
                <a:ea typeface="Calibri"/>
                <a:cs typeface="Calibri"/>
                <a:sym typeface="Calibri"/>
              </a:rPr>
              <a:t> 12 :</a:t>
            </a:r>
            <a:r>
              <a:rPr lang="en-US" sz="1800" b="0" i="0" u="none" strike="noStrike" cap="none">
                <a:solidFill>
                  <a:schemeClr val="dk1"/>
                </a:solidFill>
                <a:latin typeface="Calibri"/>
                <a:ea typeface="Calibri"/>
                <a:cs typeface="Calibri"/>
                <a:sym typeface="Calibri"/>
              </a:rPr>
              <a:t>Applied Jobs Page</a:t>
            </a:r>
            <a:endParaRPr sz="1400" b="0" i="0" u="none" strike="noStrike" cap="none">
              <a:solidFill>
                <a:srgbClr val="000000"/>
              </a:solidFill>
              <a:latin typeface="Arial"/>
              <a:ea typeface="Arial"/>
              <a:cs typeface="Arial"/>
              <a:sym typeface="Arial"/>
            </a:endParaRPr>
          </a:p>
        </p:txBody>
      </p:sp>
      <p:sp>
        <p:nvSpPr>
          <p:cNvPr id="278" name="Google Shape;278;p8"/>
          <p:cNvSpPr txBox="1">
            <a:spLocks noGrp="1"/>
          </p:cNvSpPr>
          <p:nvPr>
            <p:ph type="body" idx="1"/>
          </p:nvPr>
        </p:nvSpPr>
        <p:spPr>
          <a:xfrm>
            <a:off x="1173475" y="1539800"/>
            <a:ext cx="4881000" cy="2887800"/>
          </a:xfrm>
          <a:prstGeom prst="rect">
            <a:avLst/>
          </a:prstGeom>
          <a:noFill/>
          <a:ln>
            <a:noFill/>
          </a:ln>
        </p:spPr>
        <p:txBody>
          <a:bodyPr spcFirstLastPara="1" wrap="square" lIns="0" tIns="45700" rIns="0" bIns="45700" anchor="t" anchorCtr="0">
            <a:normAutofit/>
          </a:bodyPr>
          <a:lstStyle/>
          <a:p>
            <a:pPr marL="457200" lvl="0" indent="0" algn="l" rtl="0">
              <a:lnSpc>
                <a:spcPct val="90000"/>
              </a:lnSpc>
              <a:spcBef>
                <a:spcPts val="1400"/>
              </a:spcBef>
              <a:spcAft>
                <a:spcPts val="0"/>
              </a:spcAft>
              <a:buNone/>
            </a:pPr>
            <a:endParaRPr sz="2800"/>
          </a:p>
          <a:p>
            <a:pPr marL="457200" lvl="0" indent="-406400" algn="just" rtl="0">
              <a:lnSpc>
                <a:spcPct val="90000"/>
              </a:lnSpc>
              <a:spcBef>
                <a:spcPts val="1400"/>
              </a:spcBef>
              <a:spcAft>
                <a:spcPts val="0"/>
              </a:spcAft>
              <a:buSzPts val="2800"/>
              <a:buChar char="❏"/>
            </a:pPr>
            <a:r>
              <a:rPr lang="en-US" sz="2800"/>
              <a:t>It will display the application status as the application is rejected or accepted or Qualified for the next round</a:t>
            </a:r>
            <a:endParaRPr sz="2800"/>
          </a:p>
          <a:p>
            <a:pPr marL="0" lvl="0" indent="0" algn="l" rtl="0">
              <a:lnSpc>
                <a:spcPct val="90000"/>
              </a:lnSpc>
              <a:spcBef>
                <a:spcPts val="1400"/>
              </a:spcBef>
              <a:spcAft>
                <a:spcPts val="0"/>
              </a:spcAft>
              <a:buSzPts val="1800"/>
              <a:buNone/>
            </a:pPr>
            <a:endParaRPr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5f334dafd9_0_1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1800"/>
              <a:buNone/>
            </a:pPr>
            <a:r>
              <a:rPr lang="en-US" b="1"/>
              <a:t>Company Registration and Login pages </a:t>
            </a:r>
            <a:endParaRPr b="1"/>
          </a:p>
        </p:txBody>
      </p:sp>
      <p:sp>
        <p:nvSpPr>
          <p:cNvPr id="284" name="Google Shape;284;g15f334dafd9_0_15"/>
          <p:cNvSpPr/>
          <p:nvPr/>
        </p:nvSpPr>
        <p:spPr>
          <a:xfrm>
            <a:off x="10046070" y="6454484"/>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p:txBody>
      </p:sp>
      <p:sp>
        <p:nvSpPr>
          <p:cNvPr id="285" name="Google Shape;285;g15f334dafd9_0_15"/>
          <p:cNvSpPr/>
          <p:nvPr/>
        </p:nvSpPr>
        <p:spPr>
          <a:xfrm>
            <a:off x="1097276" y="6494980"/>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Presenter:Anusha Poreddy</a:t>
            </a:r>
            <a:endParaRPr sz="1400" b="0" i="0" u="none" strike="noStrike" cap="none">
              <a:solidFill>
                <a:srgbClr val="000000"/>
              </a:solidFill>
              <a:latin typeface="Arial"/>
              <a:ea typeface="Arial"/>
              <a:cs typeface="Arial"/>
              <a:sym typeface="Arial"/>
            </a:endParaRPr>
          </a:p>
        </p:txBody>
      </p:sp>
      <p:pic>
        <p:nvPicPr>
          <p:cNvPr id="286" name="Google Shape;286;g15f334dafd9_0_15"/>
          <p:cNvPicPr preferRelativeResize="0"/>
          <p:nvPr/>
        </p:nvPicPr>
        <p:blipFill rotWithShape="1">
          <a:blip r:embed="rId3">
            <a:alphaModFix/>
          </a:blip>
          <a:srcRect/>
          <a:stretch/>
        </p:blipFill>
        <p:spPr>
          <a:xfrm>
            <a:off x="1472825" y="1959450"/>
            <a:ext cx="4679426" cy="3691326"/>
          </a:xfrm>
          <a:prstGeom prst="rect">
            <a:avLst/>
          </a:prstGeom>
          <a:noFill/>
          <a:ln>
            <a:noFill/>
          </a:ln>
        </p:spPr>
      </p:pic>
      <p:pic>
        <p:nvPicPr>
          <p:cNvPr id="287" name="Google Shape;287;g15f334dafd9_0_15"/>
          <p:cNvPicPr preferRelativeResize="0"/>
          <p:nvPr/>
        </p:nvPicPr>
        <p:blipFill rotWithShape="1">
          <a:blip r:embed="rId4">
            <a:alphaModFix/>
          </a:blip>
          <a:srcRect/>
          <a:stretch/>
        </p:blipFill>
        <p:spPr>
          <a:xfrm>
            <a:off x="6704575" y="1959450"/>
            <a:ext cx="4451101" cy="3691324"/>
          </a:xfrm>
          <a:prstGeom prst="rect">
            <a:avLst/>
          </a:prstGeom>
          <a:noFill/>
          <a:ln>
            <a:noFill/>
          </a:ln>
        </p:spPr>
      </p:pic>
      <p:sp>
        <p:nvSpPr>
          <p:cNvPr id="288" name="Google Shape;288;g15f334dafd9_0_15"/>
          <p:cNvSpPr txBox="1"/>
          <p:nvPr/>
        </p:nvSpPr>
        <p:spPr>
          <a:xfrm>
            <a:off x="4424525" y="5915525"/>
            <a:ext cx="69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3</a:t>
            </a:r>
            <a:r>
              <a:rPr lang="en-US" sz="1800" b="0" i="0" u="none" strike="noStrike" cap="none">
                <a:solidFill>
                  <a:srgbClr val="000000"/>
                </a:solidFill>
                <a:latin typeface="Calibri"/>
                <a:ea typeface="Calibri"/>
                <a:cs typeface="Calibri"/>
                <a:sym typeface="Calibri"/>
              </a:rPr>
              <a:t>: Registration and Login page of company</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860becc3cc_0_3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1800"/>
              <a:buNone/>
            </a:pPr>
            <a:r>
              <a:rPr lang="en-US" b="1"/>
              <a:t>Company Registration Database storage</a:t>
            </a:r>
            <a:endParaRPr b="1"/>
          </a:p>
        </p:txBody>
      </p:sp>
      <p:pic>
        <p:nvPicPr>
          <p:cNvPr id="294" name="Google Shape;294;g1860becc3cc_0_34"/>
          <p:cNvPicPr preferRelativeResize="0"/>
          <p:nvPr/>
        </p:nvPicPr>
        <p:blipFill rotWithShape="1">
          <a:blip r:embed="rId3">
            <a:alphaModFix/>
          </a:blip>
          <a:srcRect/>
          <a:stretch/>
        </p:blipFill>
        <p:spPr>
          <a:xfrm>
            <a:off x="1173975" y="1866938"/>
            <a:ext cx="10058400" cy="3919050"/>
          </a:xfrm>
          <a:prstGeom prst="rect">
            <a:avLst/>
          </a:prstGeom>
          <a:noFill/>
          <a:ln>
            <a:noFill/>
          </a:ln>
        </p:spPr>
      </p:pic>
      <p:sp>
        <p:nvSpPr>
          <p:cNvPr id="295" name="Google Shape;295;g1860becc3cc_0_34"/>
          <p:cNvSpPr txBox="1"/>
          <p:nvPr/>
        </p:nvSpPr>
        <p:spPr>
          <a:xfrm>
            <a:off x="4424525" y="5915525"/>
            <a:ext cx="69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4</a:t>
            </a:r>
            <a:r>
              <a:rPr lang="en-US" sz="1800" b="0" i="0" u="none" strike="noStrike" cap="none">
                <a:solidFill>
                  <a:srgbClr val="000000"/>
                </a:solidFill>
                <a:latin typeface="Calibri"/>
                <a:ea typeface="Calibri"/>
                <a:cs typeface="Calibri"/>
                <a:sym typeface="Calibri"/>
              </a:rPr>
              <a:t> : Registration and login page data storage</a:t>
            </a:r>
            <a:endParaRPr sz="1800" b="0" i="0" u="none" strike="noStrike" cap="none">
              <a:solidFill>
                <a:srgbClr val="000000"/>
              </a:solidFill>
              <a:latin typeface="Calibri"/>
              <a:ea typeface="Calibri"/>
              <a:cs typeface="Calibri"/>
              <a:sym typeface="Calibri"/>
            </a:endParaRPr>
          </a:p>
        </p:txBody>
      </p:sp>
      <p:sp>
        <p:nvSpPr>
          <p:cNvPr id="296" name="Google Shape;296;g1860becc3cc_0_34"/>
          <p:cNvSpPr/>
          <p:nvPr/>
        </p:nvSpPr>
        <p:spPr>
          <a:xfrm>
            <a:off x="10046070" y="6454484"/>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r>
              <a:rPr lang="en-US" sz="1800">
                <a:solidFill>
                  <a:schemeClr val="dk1"/>
                </a:solidFill>
                <a:latin typeface="Times New Roman"/>
                <a:ea typeface="Times New Roman"/>
                <a:cs typeface="Times New Roman"/>
                <a:sym typeface="Times New Roman"/>
              </a:rPr>
              <a:t>9</a:t>
            </a:r>
            <a:endParaRPr sz="1400" b="0" i="0" u="none" strike="noStrike" cap="none">
              <a:solidFill>
                <a:srgbClr val="000000"/>
              </a:solidFill>
              <a:latin typeface="Arial"/>
              <a:ea typeface="Arial"/>
              <a:cs typeface="Arial"/>
              <a:sym typeface="Arial"/>
            </a:endParaRPr>
          </a:p>
        </p:txBody>
      </p:sp>
      <p:sp>
        <p:nvSpPr>
          <p:cNvPr id="297" name="Google Shape;297;g1860becc3cc_0_34"/>
          <p:cNvSpPr/>
          <p:nvPr/>
        </p:nvSpPr>
        <p:spPr>
          <a:xfrm>
            <a:off x="1097276" y="6494980"/>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Presenter:Anusha Poreddy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
          <p:cNvSpPr/>
          <p:nvPr/>
        </p:nvSpPr>
        <p:spPr>
          <a:xfrm>
            <a:off x="0" y="0"/>
            <a:ext cx="121863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2"/>
          <p:cNvSpPr/>
          <p:nvPr/>
        </p:nvSpPr>
        <p:spPr>
          <a:xfrm>
            <a:off x="16" y="10274"/>
            <a:ext cx="40509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txBox="1">
            <a:spLocks noGrp="1"/>
          </p:cNvSpPr>
          <p:nvPr>
            <p:ph type="title"/>
          </p:nvPr>
        </p:nvSpPr>
        <p:spPr>
          <a:xfrm>
            <a:off x="327983" y="274963"/>
            <a:ext cx="3084900" cy="21039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Times New Roman"/>
              <a:buNone/>
            </a:pPr>
            <a:r>
              <a:rPr lang="en-US" sz="3600" b="1">
                <a:solidFill>
                  <a:srgbClr val="FFFFFF"/>
                </a:solidFill>
                <a:latin typeface="Times New Roman"/>
                <a:ea typeface="Times New Roman"/>
                <a:cs typeface="Times New Roman"/>
                <a:sym typeface="Times New Roman"/>
              </a:rPr>
              <a:t>TEAM - 04</a:t>
            </a:r>
            <a:endParaRPr/>
          </a:p>
        </p:txBody>
      </p:sp>
      <p:sp>
        <p:nvSpPr>
          <p:cNvPr id="111" name="Google Shape;111;p2"/>
          <p:cNvSpPr txBox="1">
            <a:spLocks noGrp="1"/>
          </p:cNvSpPr>
          <p:nvPr>
            <p:ph type="body" idx="1"/>
          </p:nvPr>
        </p:nvSpPr>
        <p:spPr>
          <a:xfrm>
            <a:off x="492370" y="2653800"/>
            <a:ext cx="3494400" cy="3442200"/>
          </a:xfrm>
          <a:prstGeom prst="rect">
            <a:avLst/>
          </a:prstGeom>
          <a:noFill/>
          <a:ln>
            <a:noFill/>
          </a:ln>
        </p:spPr>
        <p:txBody>
          <a:bodyPr spcFirstLastPara="1" wrap="square" lIns="0" tIns="45700" rIns="0" bIns="45700" anchor="t" anchorCtr="0">
            <a:normAutofit lnSpcReduction="10000"/>
          </a:bodyPr>
          <a:lstStyle/>
          <a:p>
            <a:pPr marL="91440" lvl="0" indent="-95250" algn="l" rtl="0">
              <a:lnSpc>
                <a:spcPct val="90000"/>
              </a:lnSpc>
              <a:spcBef>
                <a:spcPts val="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ANUSHA POREDDY</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SHASHANKAR CHENNU</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PARIMALLA POKURI</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SAI KRISHNA GADDE</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MANIKANTA ARUMILLI</a:t>
            </a:r>
            <a:endParaRPr/>
          </a:p>
          <a:p>
            <a:pPr marL="91440" lvl="0" indent="0" algn="l" rtl="0">
              <a:lnSpc>
                <a:spcPct val="90000"/>
              </a:lnSpc>
              <a:spcBef>
                <a:spcPts val="1400"/>
              </a:spcBef>
              <a:spcAft>
                <a:spcPts val="0"/>
              </a:spcAft>
              <a:buSzPts val="1500"/>
              <a:buFont typeface="Noto Sans"/>
              <a:buNone/>
            </a:pPr>
            <a:endParaRPr sz="1500">
              <a:solidFill>
                <a:srgbClr val="FFFFFF"/>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r>
              <a:rPr lang="en-US" sz="3600">
                <a:solidFill>
                  <a:srgbClr val="FFFFFF"/>
                </a:solidFill>
                <a:latin typeface="Times New Roman"/>
                <a:ea typeface="Times New Roman"/>
                <a:cs typeface="Times New Roman"/>
                <a:sym typeface="Times New Roman"/>
              </a:rPr>
              <a:t>Mentor &amp; Client</a:t>
            </a:r>
            <a:endParaRPr/>
          </a:p>
          <a:p>
            <a:pPr marL="0" lvl="0" indent="0" algn="l" rtl="0">
              <a:lnSpc>
                <a:spcPct val="90000"/>
              </a:lnSpc>
              <a:spcBef>
                <a:spcPts val="1400"/>
              </a:spcBef>
              <a:spcAft>
                <a:spcPts val="0"/>
              </a:spcAft>
              <a:buSzPts val="1500"/>
              <a:buNone/>
            </a:pPr>
            <a:r>
              <a:rPr lang="en-US" sz="1500">
                <a:solidFill>
                  <a:srgbClr val="FFFFFF"/>
                </a:solidFill>
                <a:latin typeface="Times New Roman"/>
                <a:ea typeface="Times New Roman"/>
                <a:cs typeface="Times New Roman"/>
                <a:sym typeface="Times New Roman"/>
              </a:rPr>
              <a:t>Dr. </a:t>
            </a:r>
            <a:r>
              <a:rPr lang="en-US" sz="1500" b="0" i="0" strike="noStrike">
                <a:solidFill>
                  <a:schemeClr val="lt1"/>
                </a:solidFill>
                <a:latin typeface="Lato"/>
                <a:ea typeface="Lato"/>
                <a:cs typeface="Lato"/>
                <a:sym typeface="Lato"/>
              </a:rPr>
              <a:t>CHANDRA MOULI MADHAV KOTTETI</a:t>
            </a:r>
            <a:endParaRPr/>
          </a:p>
          <a:p>
            <a:pPr marL="0" lvl="0" indent="0" algn="l" rtl="0">
              <a:lnSpc>
                <a:spcPct val="90000"/>
              </a:lnSpc>
              <a:spcBef>
                <a:spcPts val="1400"/>
              </a:spcBef>
              <a:spcAft>
                <a:spcPts val="0"/>
              </a:spcAft>
              <a:buSzPts val="1500"/>
              <a:buNone/>
            </a:pPr>
            <a:endParaRPr sz="1500">
              <a:solidFill>
                <a:schemeClr val="lt1"/>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endParaRPr sz="3600">
              <a:solidFill>
                <a:srgbClr val="FFFFFF"/>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endParaRPr sz="3600">
              <a:solidFill>
                <a:srgbClr val="FFFFFF"/>
              </a:solidFill>
              <a:latin typeface="Times New Roman"/>
              <a:ea typeface="Times New Roman"/>
              <a:cs typeface="Times New Roman"/>
              <a:sym typeface="Times New Roman"/>
            </a:endParaRPr>
          </a:p>
        </p:txBody>
      </p:sp>
      <p:pic>
        <p:nvPicPr>
          <p:cNvPr id="112" name="Google Shape;112;p2" descr="A picture containing text, sign&#10;&#10;Description automatically generated"/>
          <p:cNvPicPr preferRelativeResize="0"/>
          <p:nvPr/>
        </p:nvPicPr>
        <p:blipFill rotWithShape="1">
          <a:blip r:embed="rId3">
            <a:alphaModFix/>
          </a:blip>
          <a:srcRect b="5526"/>
          <a:stretch/>
        </p:blipFill>
        <p:spPr>
          <a:xfrm>
            <a:off x="4114353" y="10284"/>
            <a:ext cx="8082238" cy="6857987"/>
          </a:xfrm>
          <a:prstGeom prst="rect">
            <a:avLst/>
          </a:prstGeom>
          <a:noFill/>
          <a:ln>
            <a:noFill/>
          </a:ln>
        </p:spPr>
      </p:pic>
      <p:sp>
        <p:nvSpPr>
          <p:cNvPr id="113" name="Google Shape;113;p2"/>
          <p:cNvSpPr/>
          <p:nvPr/>
        </p:nvSpPr>
        <p:spPr>
          <a:xfrm>
            <a:off x="4040071" y="0"/>
            <a:ext cx="63900"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9861135" y="6241552"/>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10273" y="9525"/>
            <a:ext cx="121863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txBox="1"/>
          <p:nvPr/>
        </p:nvSpPr>
        <p:spPr>
          <a:xfrm>
            <a:off x="4505131" y="107700"/>
            <a:ext cx="35856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TEAM-04</a:t>
            </a:r>
            <a:endParaRPr sz="1400" b="0" i="0" u="none" strike="noStrike" cap="none">
              <a:solidFill>
                <a:srgbClr val="000000"/>
              </a:solidFill>
              <a:latin typeface="Arial"/>
              <a:ea typeface="Arial"/>
              <a:cs typeface="Arial"/>
              <a:sym typeface="Arial"/>
            </a:endParaRPr>
          </a:p>
        </p:txBody>
      </p:sp>
      <p:pic>
        <p:nvPicPr>
          <p:cNvPr id="117" name="Google Shape;117;p2"/>
          <p:cNvPicPr preferRelativeResize="0"/>
          <p:nvPr/>
        </p:nvPicPr>
        <p:blipFill rotWithShape="1">
          <a:blip r:embed="rId4">
            <a:alphaModFix/>
          </a:blip>
          <a:srcRect/>
          <a:stretch/>
        </p:blipFill>
        <p:spPr>
          <a:xfrm>
            <a:off x="1124550" y="1016425"/>
            <a:ext cx="1286100" cy="119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118" name="Google Shape;118;p2" descr="A person wearing glasses&#10;&#10;Description automatically generated with medium confidence"/>
          <p:cNvPicPr preferRelativeResize="0"/>
          <p:nvPr/>
        </p:nvPicPr>
        <p:blipFill rotWithShape="1">
          <a:blip r:embed="rId5">
            <a:alphaModFix/>
          </a:blip>
          <a:srcRect/>
          <a:stretch/>
        </p:blipFill>
        <p:spPr>
          <a:xfrm>
            <a:off x="1300709" y="3856255"/>
            <a:ext cx="1139400" cy="1091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392"/>
              </a:srgbClr>
            </a:outerShdw>
          </a:effectLst>
        </p:spPr>
      </p:pic>
      <p:pic>
        <p:nvPicPr>
          <p:cNvPr id="119" name="Google Shape;119;p2"/>
          <p:cNvPicPr preferRelativeResize="0"/>
          <p:nvPr/>
        </p:nvPicPr>
        <p:blipFill rotWithShape="1">
          <a:blip r:embed="rId6">
            <a:alphaModFix/>
          </a:blip>
          <a:srcRect/>
          <a:stretch/>
        </p:blipFill>
        <p:spPr>
          <a:xfrm>
            <a:off x="5048725" y="1036069"/>
            <a:ext cx="1139400" cy="11511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pic>
        <p:nvPicPr>
          <p:cNvPr id="120" name="Google Shape;120;p2" descr="A picture containing person, wall, person, standing&#10;&#10;Description automatically generated"/>
          <p:cNvPicPr preferRelativeResize="0"/>
          <p:nvPr/>
        </p:nvPicPr>
        <p:blipFill rotWithShape="1">
          <a:blip r:embed="rId7">
            <a:alphaModFix/>
          </a:blip>
          <a:srcRect/>
          <a:stretch/>
        </p:blipFill>
        <p:spPr>
          <a:xfrm>
            <a:off x="4935332" y="3627208"/>
            <a:ext cx="1366200" cy="1366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121" name="Google Shape;121;p2" descr="A person standing by a body of water with trees in the background&#10;&#10;Description automatically generated with medium confidence"/>
          <p:cNvPicPr preferRelativeResize="0"/>
          <p:nvPr/>
        </p:nvPicPr>
        <p:blipFill rotWithShape="1">
          <a:blip r:embed="rId8">
            <a:alphaModFix/>
          </a:blip>
          <a:srcRect/>
          <a:stretch/>
        </p:blipFill>
        <p:spPr>
          <a:xfrm>
            <a:off x="9289550" y="920400"/>
            <a:ext cx="1477500" cy="1338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122" name="Google Shape;122;p2" descr="A person smiling for the camera"/>
          <p:cNvPicPr preferRelativeResize="0"/>
          <p:nvPr/>
        </p:nvPicPr>
        <p:blipFill rotWithShape="1">
          <a:blip r:embed="rId9">
            <a:alphaModFix/>
          </a:blip>
          <a:srcRect/>
          <a:stretch/>
        </p:blipFill>
        <p:spPr>
          <a:xfrm>
            <a:off x="9237050" y="3634450"/>
            <a:ext cx="1582500" cy="1442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23" name="Google Shape;123;p2"/>
          <p:cNvSpPr txBox="1"/>
          <p:nvPr/>
        </p:nvSpPr>
        <p:spPr>
          <a:xfrm>
            <a:off x="130800" y="2352825"/>
            <a:ext cx="3709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VENKATA SHASHANKAR CHENNU        	</a:t>
            </a:r>
            <a:endParaRPr sz="2000" b="0" i="0" u="none" strike="noStrike" cap="none">
              <a:solidFill>
                <a:srgbClr val="000000"/>
              </a:solidFill>
              <a:latin typeface="Arial"/>
              <a:ea typeface="Arial"/>
              <a:cs typeface="Arial"/>
              <a:sym typeface="Arial"/>
            </a:endParaRPr>
          </a:p>
        </p:txBody>
      </p:sp>
      <p:sp>
        <p:nvSpPr>
          <p:cNvPr id="124" name="Google Shape;124;p2"/>
          <p:cNvSpPr txBox="1"/>
          <p:nvPr/>
        </p:nvSpPr>
        <p:spPr>
          <a:xfrm>
            <a:off x="587801" y="5231325"/>
            <a:ext cx="2875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ANUSHA POREDDY</a:t>
            </a:r>
            <a:endParaRPr sz="2000" b="0" i="0" u="none" strike="noStrike" cap="none">
              <a:solidFill>
                <a:srgbClr val="FFFFFF"/>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25" name="Google Shape;125;p2"/>
          <p:cNvSpPr txBox="1"/>
          <p:nvPr/>
        </p:nvSpPr>
        <p:spPr>
          <a:xfrm>
            <a:off x="4333213" y="2400463"/>
            <a:ext cx="3251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PARIMALLA POKURI </a:t>
            </a:r>
            <a:endParaRPr sz="2000" b="1" i="0" u="none" strike="noStrike" cap="none">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126" name="Google Shape;126;p2"/>
          <p:cNvSpPr txBox="1"/>
          <p:nvPr/>
        </p:nvSpPr>
        <p:spPr>
          <a:xfrm>
            <a:off x="4104075" y="5231332"/>
            <a:ext cx="33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SAI KRISHNA GADEE </a:t>
            </a: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8505024" y="2352825"/>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MANIKANTA ARUMILLI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28" name="Google Shape;128;p2"/>
          <p:cNvSpPr txBox="1"/>
          <p:nvPr/>
        </p:nvSpPr>
        <p:spPr>
          <a:xfrm>
            <a:off x="8949500" y="5200575"/>
            <a:ext cx="3251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Dr.CHANDRA MOULI KOTTETI</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Client &amp; Mentor</a:t>
            </a:r>
            <a:endParaRPr sz="2000" b="0" i="0" u="none" strike="noStrike" cap="none">
              <a:solidFill>
                <a:schemeClr val="lt1"/>
              </a:solidFill>
              <a:latin typeface="Calibri"/>
              <a:ea typeface="Calibri"/>
              <a:cs typeface="Calibri"/>
              <a:sym typeface="Calibri"/>
            </a:endParaRPr>
          </a:p>
        </p:txBody>
      </p:sp>
      <p:sp>
        <p:nvSpPr>
          <p:cNvPr id="129" name="Google Shape;129;p2"/>
          <p:cNvSpPr/>
          <p:nvPr/>
        </p:nvSpPr>
        <p:spPr>
          <a:xfrm>
            <a:off x="9766071" y="64523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997928" y="6433416"/>
            <a:ext cx="40509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860becc3cc_7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1800"/>
              <a:buNone/>
            </a:pPr>
            <a:r>
              <a:rPr lang="en-US" b="1"/>
              <a:t>Company Dashboard</a:t>
            </a:r>
            <a:endParaRPr b="1"/>
          </a:p>
        </p:txBody>
      </p:sp>
      <p:sp>
        <p:nvSpPr>
          <p:cNvPr id="303" name="Google Shape;303;g1860becc3cc_7_0"/>
          <p:cNvSpPr txBox="1"/>
          <p:nvPr/>
        </p:nvSpPr>
        <p:spPr>
          <a:xfrm rot="10800000" flipH="1">
            <a:off x="7702700" y="2918125"/>
            <a:ext cx="1925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04" name="Google Shape;304;g1860becc3cc_7_0"/>
          <p:cNvPicPr preferRelativeResize="0"/>
          <p:nvPr/>
        </p:nvPicPr>
        <p:blipFill rotWithShape="1">
          <a:blip r:embed="rId3">
            <a:alphaModFix/>
          </a:blip>
          <a:srcRect/>
          <a:stretch/>
        </p:blipFill>
        <p:spPr>
          <a:xfrm>
            <a:off x="5978750" y="1916350"/>
            <a:ext cx="5176924" cy="3591525"/>
          </a:xfrm>
          <a:prstGeom prst="rect">
            <a:avLst/>
          </a:prstGeom>
          <a:noFill/>
          <a:ln>
            <a:noFill/>
          </a:ln>
        </p:spPr>
      </p:pic>
      <p:sp>
        <p:nvSpPr>
          <p:cNvPr id="305" name="Google Shape;305;g1860becc3cc_7_0"/>
          <p:cNvSpPr txBox="1"/>
          <p:nvPr/>
        </p:nvSpPr>
        <p:spPr>
          <a:xfrm>
            <a:off x="7436275" y="5608675"/>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5</a:t>
            </a:r>
            <a:r>
              <a:rPr lang="en-US" sz="1800" b="0" i="0" u="none" strike="noStrike" cap="none">
                <a:solidFill>
                  <a:srgbClr val="000000"/>
                </a:solidFill>
                <a:latin typeface="Calibri"/>
                <a:ea typeface="Calibri"/>
                <a:cs typeface="Calibri"/>
                <a:sym typeface="Calibri"/>
              </a:rPr>
              <a:t>: Company Dashboard</a:t>
            </a:r>
            <a:endParaRPr sz="1800" b="0" i="0" u="none" strike="noStrike" cap="none">
              <a:solidFill>
                <a:srgbClr val="000000"/>
              </a:solidFill>
              <a:latin typeface="Calibri"/>
              <a:ea typeface="Calibri"/>
              <a:cs typeface="Calibri"/>
              <a:sym typeface="Calibri"/>
            </a:endParaRPr>
          </a:p>
        </p:txBody>
      </p:sp>
      <p:sp>
        <p:nvSpPr>
          <p:cNvPr id="306" name="Google Shape;306;g1860becc3cc_7_0"/>
          <p:cNvSpPr txBox="1"/>
          <p:nvPr/>
        </p:nvSpPr>
        <p:spPr>
          <a:xfrm>
            <a:off x="1181325" y="1916350"/>
            <a:ext cx="4418700" cy="7725161"/>
          </a:xfrm>
          <a:prstGeom prst="rect">
            <a:avLst/>
          </a:prstGeom>
          <a:noFill/>
          <a:ln>
            <a:noFill/>
          </a:ln>
        </p:spPr>
        <p:txBody>
          <a:bodyPr spcFirstLastPara="1" wrap="square" lIns="91425" tIns="91425" rIns="91425" bIns="91425" anchor="t" anchorCtr="0">
            <a:spAutoFit/>
          </a:bodyPr>
          <a:lstStyle/>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Here is the company dashboard having three fields.</a:t>
            </a:r>
            <a:endParaRPr sz="2800" b="0" i="0" u="none" strike="noStrike" cap="none" dirty="0">
              <a:solidFill>
                <a:srgbClr val="000000"/>
              </a:solidFill>
              <a:latin typeface="Calibri"/>
              <a:ea typeface="Calibri"/>
              <a:cs typeface="Calibri"/>
              <a:sym typeface="Calibri"/>
            </a:endParaRPr>
          </a:p>
          <a:p>
            <a:pPr marL="914400" marR="0" lvl="0" indent="-406400" algn="l" rtl="0">
              <a:lnSpc>
                <a:spcPct val="100000"/>
              </a:lnSpc>
              <a:spcBef>
                <a:spcPts val="0"/>
              </a:spcBef>
              <a:spcAft>
                <a:spcPts val="0"/>
              </a:spcAft>
              <a:buClr>
                <a:srgbClr val="000000"/>
              </a:buClr>
              <a:buSzPts val="2800"/>
              <a:buFont typeface="Calibri"/>
              <a:buAutoNum type="arabicPeriod"/>
            </a:pPr>
            <a:r>
              <a:rPr lang="en-US" sz="2800" b="0" i="0" u="none" strike="noStrike" cap="none" dirty="0">
                <a:solidFill>
                  <a:srgbClr val="000000"/>
                </a:solidFill>
                <a:latin typeface="Calibri"/>
                <a:ea typeface="Calibri"/>
                <a:cs typeface="Calibri"/>
                <a:sym typeface="Calibri"/>
              </a:rPr>
              <a:t>Number of jobs posted</a:t>
            </a:r>
            <a:endParaRPr sz="2800" b="0" i="0" u="none" strike="noStrike" cap="none" dirty="0">
              <a:solidFill>
                <a:srgbClr val="000000"/>
              </a:solidFill>
              <a:latin typeface="Calibri"/>
              <a:ea typeface="Calibri"/>
              <a:cs typeface="Calibri"/>
              <a:sym typeface="Calibri"/>
            </a:endParaRPr>
          </a:p>
          <a:p>
            <a:pPr marL="914400" marR="0" lvl="0" indent="-406400" algn="l" rtl="0">
              <a:lnSpc>
                <a:spcPct val="100000"/>
              </a:lnSpc>
              <a:spcBef>
                <a:spcPts val="0"/>
              </a:spcBef>
              <a:spcAft>
                <a:spcPts val="0"/>
              </a:spcAft>
              <a:buClr>
                <a:srgbClr val="000000"/>
              </a:buClr>
              <a:buSzPts val="2800"/>
              <a:buFont typeface="Calibri"/>
              <a:buAutoNum type="arabicPeriod"/>
            </a:pPr>
            <a:r>
              <a:rPr lang="en-US" sz="2800" b="0" i="0" u="none" strike="noStrike" cap="none" dirty="0">
                <a:solidFill>
                  <a:srgbClr val="000000"/>
                </a:solidFill>
                <a:latin typeface="Calibri"/>
                <a:ea typeface="Calibri"/>
                <a:cs typeface="Calibri"/>
                <a:sym typeface="Calibri"/>
              </a:rPr>
              <a:t>Number of applications received</a:t>
            </a:r>
            <a:endParaRPr sz="2800" b="0" i="0" u="none" strike="noStrike" cap="none" dirty="0">
              <a:solidFill>
                <a:srgbClr val="000000"/>
              </a:solidFill>
              <a:latin typeface="Calibri"/>
              <a:ea typeface="Calibri"/>
              <a:cs typeface="Calibri"/>
              <a:sym typeface="Calibri"/>
            </a:endParaRPr>
          </a:p>
          <a:p>
            <a:pPr marL="914400" marR="0" lvl="0" indent="-406400" algn="l" rtl="0">
              <a:lnSpc>
                <a:spcPct val="100000"/>
              </a:lnSpc>
              <a:spcBef>
                <a:spcPts val="0"/>
              </a:spcBef>
              <a:spcAft>
                <a:spcPts val="0"/>
              </a:spcAft>
              <a:buClr>
                <a:srgbClr val="000000"/>
              </a:buClr>
              <a:buSzPts val="2800"/>
              <a:buFont typeface="Calibri"/>
              <a:buAutoNum type="arabicPeriod"/>
            </a:pPr>
            <a:r>
              <a:rPr lang="en-US" sz="2800" b="0" i="0" u="none" strike="noStrike" cap="none" dirty="0">
                <a:solidFill>
                  <a:srgbClr val="000000"/>
                </a:solidFill>
                <a:latin typeface="Calibri"/>
                <a:ea typeface="Calibri"/>
                <a:cs typeface="Calibri"/>
                <a:sym typeface="Calibri"/>
              </a:rPr>
              <a:t>Number of applications shortlisted</a:t>
            </a:r>
            <a:endParaRPr sz="2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Calibri"/>
                <a:ea typeface="Calibri"/>
                <a:cs typeface="Calibri"/>
                <a:sym typeface="Calibri"/>
              </a:rPr>
              <a:t> </a:t>
            </a:r>
            <a:endParaRPr sz="2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307" name="Google Shape;307;g1860becc3cc_7_0"/>
          <p:cNvSpPr/>
          <p:nvPr/>
        </p:nvSpPr>
        <p:spPr>
          <a:xfrm>
            <a:off x="1097276" y="6494980"/>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Presenter:Anusha Poreddy</a:t>
            </a:r>
            <a:endParaRPr sz="1400" b="0" i="0" u="none" strike="noStrike" cap="none">
              <a:solidFill>
                <a:srgbClr val="000000"/>
              </a:solidFill>
              <a:latin typeface="Arial"/>
              <a:ea typeface="Arial"/>
              <a:cs typeface="Arial"/>
              <a:sym typeface="Arial"/>
            </a:endParaRPr>
          </a:p>
        </p:txBody>
      </p:sp>
      <p:sp>
        <p:nvSpPr>
          <p:cNvPr id="308" name="Google Shape;308;g1860becc3cc_7_0"/>
          <p:cNvSpPr/>
          <p:nvPr/>
        </p:nvSpPr>
        <p:spPr>
          <a:xfrm>
            <a:off x="10046070" y="6454484"/>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20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772b88b82d_1_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Company Job Post</a:t>
            </a:r>
            <a:endParaRPr b="1"/>
          </a:p>
        </p:txBody>
      </p:sp>
      <p:sp>
        <p:nvSpPr>
          <p:cNvPr id="314" name="Google Shape;314;g1772b88b82d_1_6"/>
          <p:cNvSpPr/>
          <p:nvPr/>
        </p:nvSpPr>
        <p:spPr>
          <a:xfrm>
            <a:off x="10046070" y="6454484"/>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21</a:t>
            </a:r>
            <a:endParaRPr sz="1400" b="0" i="0" u="none" strike="noStrike" cap="none">
              <a:solidFill>
                <a:srgbClr val="000000"/>
              </a:solidFill>
              <a:latin typeface="Arial"/>
              <a:ea typeface="Arial"/>
              <a:cs typeface="Arial"/>
              <a:sym typeface="Arial"/>
            </a:endParaRPr>
          </a:p>
        </p:txBody>
      </p:sp>
      <p:sp>
        <p:nvSpPr>
          <p:cNvPr id="315" name="Google Shape;315;g1772b88b82d_1_6"/>
          <p:cNvSpPr txBox="1"/>
          <p:nvPr/>
        </p:nvSpPr>
        <p:spPr>
          <a:xfrm>
            <a:off x="1323875" y="6532625"/>
            <a:ext cx="309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6" name="Google Shape;316;g1772b88b82d_1_6"/>
          <p:cNvSpPr txBox="1"/>
          <p:nvPr/>
        </p:nvSpPr>
        <p:spPr>
          <a:xfrm>
            <a:off x="997300" y="6451250"/>
            <a:ext cx="2887500" cy="46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t>
            </a:r>
            <a:r>
              <a:rPr lang="en-US" sz="1400" b="0" i="0" u="none" strike="noStrike" cap="none">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Times New Roman"/>
                <a:ea typeface="Times New Roman"/>
                <a:cs typeface="Times New Roman"/>
                <a:sym typeface="Times New Roman"/>
              </a:rPr>
              <a:t>Anusha</a:t>
            </a:r>
            <a:r>
              <a:rPr lang="en-US" sz="1400" b="0" i="0" u="none" strike="noStrike" cap="none">
                <a:solidFill>
                  <a:schemeClr val="dk1"/>
                </a:solidFill>
                <a:latin typeface="Times New Roman"/>
                <a:ea typeface="Times New Roman"/>
                <a:cs typeface="Times New Roman"/>
                <a:sym typeface="Times New Roman"/>
              </a:rPr>
              <a:t> </a:t>
            </a:r>
            <a:r>
              <a:rPr lang="en-US" sz="1800" b="0" i="0" u="none" strike="noStrike" cap="none">
                <a:solidFill>
                  <a:schemeClr val="dk1"/>
                </a:solidFill>
                <a:latin typeface="Times New Roman"/>
                <a:ea typeface="Times New Roman"/>
                <a:cs typeface="Times New Roman"/>
                <a:sym typeface="Times New Roman"/>
              </a:rPr>
              <a:t>Poreddy</a:t>
            </a:r>
            <a:endParaRPr sz="1800" b="0" i="0" u="none" strike="noStrike" cap="none">
              <a:solidFill>
                <a:srgbClr val="000000"/>
              </a:solidFill>
              <a:latin typeface="Calibri"/>
              <a:ea typeface="Calibri"/>
              <a:cs typeface="Calibri"/>
              <a:sym typeface="Calibri"/>
            </a:endParaRPr>
          </a:p>
        </p:txBody>
      </p:sp>
      <p:pic>
        <p:nvPicPr>
          <p:cNvPr id="317" name="Google Shape;317;g1772b88b82d_1_6"/>
          <p:cNvPicPr preferRelativeResize="0"/>
          <p:nvPr/>
        </p:nvPicPr>
        <p:blipFill rotWithShape="1">
          <a:blip r:embed="rId3">
            <a:alphaModFix/>
          </a:blip>
          <a:srcRect/>
          <a:stretch/>
        </p:blipFill>
        <p:spPr>
          <a:xfrm>
            <a:off x="5399675" y="1891750"/>
            <a:ext cx="5692801" cy="3969000"/>
          </a:xfrm>
          <a:prstGeom prst="rect">
            <a:avLst/>
          </a:prstGeom>
          <a:noFill/>
          <a:ln>
            <a:noFill/>
          </a:ln>
        </p:spPr>
      </p:pic>
      <p:sp>
        <p:nvSpPr>
          <p:cNvPr id="318" name="Google Shape;318;g1772b88b82d_1_6"/>
          <p:cNvSpPr txBox="1"/>
          <p:nvPr/>
        </p:nvSpPr>
        <p:spPr>
          <a:xfrm>
            <a:off x="1227375" y="1891750"/>
            <a:ext cx="3820200" cy="4493508"/>
          </a:xfrm>
          <a:prstGeom prst="rect">
            <a:avLst/>
          </a:prstGeom>
          <a:noFill/>
          <a:ln>
            <a:noFill/>
          </a:ln>
        </p:spPr>
        <p:txBody>
          <a:bodyPr spcFirstLastPara="1" wrap="square" lIns="91425" tIns="91425" rIns="91425" bIns="91425" anchor="t" anchorCtr="0">
            <a:spAutoFit/>
          </a:bodyPr>
          <a:lstStyle/>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Here is the company job posts page</a:t>
            </a:r>
            <a:endParaRPr sz="2800" b="0" i="0" u="none" strike="noStrike" cap="none" dirty="0">
              <a:solidFill>
                <a:srgbClr val="000000"/>
              </a:solidFill>
              <a:latin typeface="Calibri"/>
              <a:ea typeface="Calibri"/>
              <a:cs typeface="Calibri"/>
              <a:sym typeface="Calibri"/>
            </a:endParaRPr>
          </a:p>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If company want to post a job need to fill all the requirements including job post, Year of experience, company id, benefits, requirements and work type</a:t>
            </a:r>
            <a:endParaRPr sz="2800" b="0" i="0" u="none" strike="noStrike" cap="none" dirty="0">
              <a:solidFill>
                <a:srgbClr val="000000"/>
              </a:solidFill>
              <a:latin typeface="Calibri"/>
              <a:ea typeface="Calibri"/>
              <a:cs typeface="Calibri"/>
              <a:sym typeface="Calibri"/>
            </a:endParaRPr>
          </a:p>
        </p:txBody>
      </p:sp>
      <p:sp>
        <p:nvSpPr>
          <p:cNvPr id="319" name="Google Shape;319;g1772b88b82d_1_6"/>
          <p:cNvSpPr txBox="1"/>
          <p:nvPr/>
        </p:nvSpPr>
        <p:spPr>
          <a:xfrm>
            <a:off x="6837925" y="586075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6</a:t>
            </a:r>
            <a:r>
              <a:rPr lang="en-US" sz="1800" b="0" i="0" u="none" strike="noStrike" cap="none">
                <a:solidFill>
                  <a:srgbClr val="000000"/>
                </a:solidFill>
                <a:latin typeface="Calibri"/>
                <a:ea typeface="Calibri"/>
                <a:cs typeface="Calibri"/>
                <a:sym typeface="Calibri"/>
              </a:rPr>
              <a:t> : Job posted by a company</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860becc3cc_0_58"/>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dk1"/>
              </a:buClr>
              <a:buSzPts val="4800"/>
              <a:buFont typeface="Arial"/>
              <a:buNone/>
            </a:pPr>
            <a:r>
              <a:rPr lang="en-US" b="1"/>
              <a:t>Company Job Post Data Storage</a:t>
            </a:r>
            <a:endParaRPr b="1"/>
          </a:p>
        </p:txBody>
      </p:sp>
      <p:sp>
        <p:nvSpPr>
          <p:cNvPr id="325" name="Google Shape;325;g1860becc3cc_0_58"/>
          <p:cNvSpPr txBox="1">
            <a:spLocks noGrp="1"/>
          </p:cNvSpPr>
          <p:nvPr>
            <p:ph type="body" idx="1"/>
          </p:nvPr>
        </p:nvSpPr>
        <p:spPr>
          <a:xfrm>
            <a:off x="1242725" y="1845725"/>
            <a:ext cx="3559500" cy="40233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200"/>
              </a:spcBef>
              <a:spcAft>
                <a:spcPts val="0"/>
              </a:spcAft>
              <a:buSzPts val="2800"/>
              <a:buChar char="❏"/>
            </a:pPr>
            <a:r>
              <a:rPr lang="en-US" sz="2800"/>
              <a:t>This figure shows how data is stored in a database about the job post that are posted by a company.</a:t>
            </a:r>
            <a:endParaRPr sz="2800"/>
          </a:p>
          <a:p>
            <a:pPr marL="0" lvl="0" indent="0" algn="l" rtl="0">
              <a:lnSpc>
                <a:spcPct val="90000"/>
              </a:lnSpc>
              <a:spcBef>
                <a:spcPts val="1200"/>
              </a:spcBef>
              <a:spcAft>
                <a:spcPts val="0"/>
              </a:spcAft>
              <a:buSzPts val="1800"/>
              <a:buNone/>
            </a:pPr>
            <a:endParaRPr sz="2800"/>
          </a:p>
        </p:txBody>
      </p:sp>
      <p:pic>
        <p:nvPicPr>
          <p:cNvPr id="326" name="Google Shape;326;g1860becc3cc_0_58"/>
          <p:cNvPicPr preferRelativeResize="0"/>
          <p:nvPr/>
        </p:nvPicPr>
        <p:blipFill rotWithShape="1">
          <a:blip r:embed="rId3">
            <a:alphaModFix/>
          </a:blip>
          <a:srcRect/>
          <a:stretch/>
        </p:blipFill>
        <p:spPr>
          <a:xfrm>
            <a:off x="5645950" y="1845725"/>
            <a:ext cx="5509724" cy="3861599"/>
          </a:xfrm>
          <a:prstGeom prst="rect">
            <a:avLst/>
          </a:prstGeom>
          <a:noFill/>
          <a:ln>
            <a:noFill/>
          </a:ln>
        </p:spPr>
      </p:pic>
      <p:sp>
        <p:nvSpPr>
          <p:cNvPr id="327" name="Google Shape;327;g1860becc3cc_0_58"/>
          <p:cNvSpPr txBox="1"/>
          <p:nvPr/>
        </p:nvSpPr>
        <p:spPr>
          <a:xfrm>
            <a:off x="7436275" y="5608675"/>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7</a:t>
            </a:r>
            <a:r>
              <a:rPr lang="en-US" sz="1800" b="0" i="0" u="none" strike="noStrike" cap="none">
                <a:solidFill>
                  <a:srgbClr val="000000"/>
                </a:solidFill>
                <a:latin typeface="Calibri"/>
                <a:ea typeface="Calibri"/>
                <a:cs typeface="Calibri"/>
                <a:sym typeface="Calibri"/>
              </a:rPr>
              <a:t> : Data storage of job post by company</a:t>
            </a:r>
            <a:endParaRPr sz="1800" b="0" i="0" u="none" strike="noStrike" cap="none">
              <a:solidFill>
                <a:srgbClr val="000000"/>
              </a:solidFill>
              <a:latin typeface="Calibri"/>
              <a:ea typeface="Calibri"/>
              <a:cs typeface="Calibri"/>
              <a:sym typeface="Calibri"/>
            </a:endParaRPr>
          </a:p>
        </p:txBody>
      </p:sp>
      <p:sp>
        <p:nvSpPr>
          <p:cNvPr id="328" name="Google Shape;328;g1860becc3cc_0_58"/>
          <p:cNvSpPr/>
          <p:nvPr/>
        </p:nvSpPr>
        <p:spPr>
          <a:xfrm>
            <a:off x="1097276" y="6494980"/>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Presenter:Anusha Poreddy</a:t>
            </a:r>
            <a:endParaRPr sz="1400" b="0" i="0" u="none" strike="noStrike" cap="none">
              <a:solidFill>
                <a:srgbClr val="000000"/>
              </a:solidFill>
              <a:latin typeface="Arial"/>
              <a:ea typeface="Arial"/>
              <a:cs typeface="Arial"/>
              <a:sym typeface="Arial"/>
            </a:endParaRPr>
          </a:p>
        </p:txBody>
      </p:sp>
      <p:sp>
        <p:nvSpPr>
          <p:cNvPr id="329" name="Google Shape;329;g1860becc3cc_0_58"/>
          <p:cNvSpPr/>
          <p:nvPr/>
        </p:nvSpPr>
        <p:spPr>
          <a:xfrm>
            <a:off x="10046070" y="64437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22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860becc3cc_0_4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Multiple Job Post Grid Format</a:t>
            </a:r>
            <a:endParaRPr b="1"/>
          </a:p>
        </p:txBody>
      </p:sp>
      <p:sp>
        <p:nvSpPr>
          <p:cNvPr id="335" name="Google Shape;335;g1860becc3cc_0_43"/>
          <p:cNvSpPr txBox="1">
            <a:spLocks noGrp="1"/>
          </p:cNvSpPr>
          <p:nvPr>
            <p:ph type="body" idx="1"/>
          </p:nvPr>
        </p:nvSpPr>
        <p:spPr>
          <a:xfrm>
            <a:off x="1227375" y="1845725"/>
            <a:ext cx="4326300" cy="40458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200"/>
              </a:spcBef>
              <a:spcAft>
                <a:spcPts val="0"/>
              </a:spcAft>
              <a:buSzPts val="2800"/>
              <a:buChar char="❏"/>
            </a:pPr>
            <a:r>
              <a:rPr lang="en-US" sz="2800"/>
              <a:t>If company posts n number of job it displayed in grid format.</a:t>
            </a:r>
            <a:endParaRPr sz="2800"/>
          </a:p>
          <a:p>
            <a:pPr marL="457200" lvl="0" indent="-406400" algn="l" rtl="0">
              <a:lnSpc>
                <a:spcPct val="90000"/>
              </a:lnSpc>
              <a:spcBef>
                <a:spcPts val="0"/>
              </a:spcBef>
              <a:spcAft>
                <a:spcPts val="0"/>
              </a:spcAft>
              <a:buSzPts val="2800"/>
              <a:buChar char="❏"/>
            </a:pPr>
            <a:r>
              <a:rPr lang="en-US" sz="2800"/>
              <a:t>This figure display grid format of  three jobs that are posted by a company. </a:t>
            </a:r>
            <a:endParaRPr sz="2800"/>
          </a:p>
        </p:txBody>
      </p:sp>
      <p:pic>
        <p:nvPicPr>
          <p:cNvPr id="336" name="Google Shape;336;g1860becc3cc_0_43"/>
          <p:cNvPicPr preferRelativeResize="0"/>
          <p:nvPr/>
        </p:nvPicPr>
        <p:blipFill rotWithShape="1">
          <a:blip r:embed="rId3">
            <a:alphaModFix/>
          </a:blip>
          <a:srcRect/>
          <a:stretch/>
        </p:blipFill>
        <p:spPr>
          <a:xfrm>
            <a:off x="5661300" y="1845725"/>
            <a:ext cx="5402249" cy="3769550"/>
          </a:xfrm>
          <a:prstGeom prst="rect">
            <a:avLst/>
          </a:prstGeom>
          <a:noFill/>
          <a:ln>
            <a:noFill/>
          </a:ln>
        </p:spPr>
      </p:pic>
      <p:sp>
        <p:nvSpPr>
          <p:cNvPr id="337" name="Google Shape;337;g1860becc3cc_0_43"/>
          <p:cNvSpPr txBox="1"/>
          <p:nvPr/>
        </p:nvSpPr>
        <p:spPr>
          <a:xfrm>
            <a:off x="7068050" y="572360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8</a:t>
            </a:r>
            <a:r>
              <a:rPr lang="en-US" sz="1800" b="0" i="0" u="none" strike="noStrike" cap="none">
                <a:solidFill>
                  <a:srgbClr val="000000"/>
                </a:solidFill>
                <a:latin typeface="Calibri"/>
                <a:ea typeface="Calibri"/>
                <a:cs typeface="Calibri"/>
                <a:sym typeface="Calibri"/>
              </a:rPr>
              <a:t> : Multiple job post by company in grid format</a:t>
            </a:r>
            <a:endParaRPr sz="1800" b="0" i="0" u="none" strike="noStrike" cap="none">
              <a:solidFill>
                <a:srgbClr val="000000"/>
              </a:solidFill>
              <a:latin typeface="Calibri"/>
              <a:ea typeface="Calibri"/>
              <a:cs typeface="Calibri"/>
              <a:sym typeface="Calibri"/>
            </a:endParaRPr>
          </a:p>
        </p:txBody>
      </p:sp>
      <p:sp>
        <p:nvSpPr>
          <p:cNvPr id="338" name="Google Shape;338;g1860becc3cc_0_43"/>
          <p:cNvSpPr/>
          <p:nvPr/>
        </p:nvSpPr>
        <p:spPr>
          <a:xfrm>
            <a:off x="10046070" y="6454484"/>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3</a:t>
            </a:r>
            <a:endParaRPr sz="1400" b="0" i="0" u="none" strike="noStrike" cap="none">
              <a:solidFill>
                <a:srgbClr val="000000"/>
              </a:solidFill>
              <a:latin typeface="Arial"/>
              <a:ea typeface="Arial"/>
              <a:cs typeface="Arial"/>
              <a:sym typeface="Arial"/>
            </a:endParaRPr>
          </a:p>
        </p:txBody>
      </p:sp>
      <p:sp>
        <p:nvSpPr>
          <p:cNvPr id="339" name="Google Shape;339;g1860becc3cc_0_43"/>
          <p:cNvSpPr/>
          <p:nvPr/>
        </p:nvSpPr>
        <p:spPr>
          <a:xfrm>
            <a:off x="1097276" y="6494980"/>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Presenter:Anusha Poreddy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772b88b82d_1_16"/>
          <p:cNvSpPr txBox="1">
            <a:spLocks noGrp="1"/>
          </p:cNvSpPr>
          <p:nvPr>
            <p:ph type="title"/>
          </p:nvPr>
        </p:nvSpPr>
        <p:spPr>
          <a:xfrm>
            <a:off x="11734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Company Dashboard Dynamic Data </a:t>
            </a:r>
            <a:endParaRPr b="1"/>
          </a:p>
        </p:txBody>
      </p:sp>
      <p:sp>
        <p:nvSpPr>
          <p:cNvPr id="345" name="Google Shape;345;g1772b88b82d_1_16"/>
          <p:cNvSpPr txBox="1">
            <a:spLocks noGrp="1"/>
          </p:cNvSpPr>
          <p:nvPr>
            <p:ph type="body" idx="1"/>
          </p:nvPr>
        </p:nvSpPr>
        <p:spPr>
          <a:xfrm>
            <a:off x="1097274" y="1845725"/>
            <a:ext cx="3705000" cy="4023300"/>
          </a:xfrm>
          <a:prstGeom prst="rect">
            <a:avLst/>
          </a:prstGeom>
          <a:noFill/>
          <a:ln>
            <a:noFill/>
          </a:ln>
        </p:spPr>
        <p:txBody>
          <a:bodyPr spcFirstLastPara="1" wrap="square" lIns="0" tIns="45700" rIns="0" bIns="45700" anchor="t" anchorCtr="0">
            <a:normAutofit lnSpcReduction="10000"/>
          </a:bodyPr>
          <a:lstStyle/>
          <a:p>
            <a:pPr marL="457200" lvl="0" indent="-406400" algn="l" rtl="0">
              <a:lnSpc>
                <a:spcPct val="90000"/>
              </a:lnSpc>
              <a:spcBef>
                <a:spcPts val="1200"/>
              </a:spcBef>
              <a:spcAft>
                <a:spcPts val="0"/>
              </a:spcAft>
              <a:buSzPts val="2800"/>
              <a:buChar char="❏"/>
            </a:pPr>
            <a:r>
              <a:rPr lang="en-US" sz="2800"/>
              <a:t>No.of jobs posted fields showing the three jobs as company posted three jobs.</a:t>
            </a:r>
            <a:endParaRPr sz="2800"/>
          </a:p>
          <a:p>
            <a:pPr marL="457200" lvl="0" indent="-406400" algn="l" rtl="0">
              <a:lnSpc>
                <a:spcPct val="90000"/>
              </a:lnSpc>
              <a:spcBef>
                <a:spcPts val="0"/>
              </a:spcBef>
              <a:spcAft>
                <a:spcPts val="0"/>
              </a:spcAft>
              <a:buSzPts val="2800"/>
              <a:buChar char="❏"/>
            </a:pPr>
            <a:r>
              <a:rPr lang="en-US" sz="2800"/>
              <a:t>No.of applications received display one as one student applied for particular job.</a:t>
            </a:r>
            <a:endParaRPr sz="2800"/>
          </a:p>
        </p:txBody>
      </p:sp>
      <p:sp>
        <p:nvSpPr>
          <p:cNvPr id="346" name="Google Shape;346;g1772b88b82d_1_16"/>
          <p:cNvSpPr/>
          <p:nvPr/>
        </p:nvSpPr>
        <p:spPr>
          <a:xfrm>
            <a:off x="10046070" y="6454474"/>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Page:2</a:t>
            </a:r>
            <a:r>
              <a:rPr lang="en-US" sz="1800">
                <a:solidFill>
                  <a:schemeClr val="dk1"/>
                </a:solidFill>
                <a:latin typeface="Times New Roman"/>
                <a:ea typeface="Times New Roman"/>
                <a:cs typeface="Times New Roman"/>
                <a:sym typeface="Times New Roman"/>
              </a:rPr>
              <a:t>4</a:t>
            </a:r>
            <a:endParaRPr sz="1400" b="0" i="0" u="none" strike="noStrike" cap="none">
              <a:solidFill>
                <a:srgbClr val="000000"/>
              </a:solidFill>
              <a:latin typeface="Arial"/>
              <a:ea typeface="Arial"/>
              <a:cs typeface="Arial"/>
              <a:sym typeface="Arial"/>
            </a:endParaRPr>
          </a:p>
        </p:txBody>
      </p:sp>
      <p:sp>
        <p:nvSpPr>
          <p:cNvPr id="347" name="Google Shape;347;g1772b88b82d_1_16"/>
          <p:cNvSpPr txBox="1"/>
          <p:nvPr/>
        </p:nvSpPr>
        <p:spPr>
          <a:xfrm>
            <a:off x="636350" y="6444200"/>
            <a:ext cx="163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48" name="Google Shape;348;g1772b88b82d_1_16"/>
          <p:cNvSpPr txBox="1"/>
          <p:nvPr/>
        </p:nvSpPr>
        <p:spPr>
          <a:xfrm>
            <a:off x="859800" y="6444200"/>
            <a:ext cx="33861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Presenter :</a:t>
            </a:r>
            <a:r>
              <a:rPr lang="en-US" sz="1800" b="0" i="0" u="none" strike="noStrike" cap="none" dirty="0">
                <a:solidFill>
                  <a:schemeClr val="dk1"/>
                </a:solidFill>
                <a:latin typeface="Times New Roman"/>
                <a:ea typeface="Times New Roman"/>
                <a:cs typeface="Times New Roman"/>
                <a:sym typeface="Times New Roman"/>
              </a:rPr>
              <a:t> Anusha </a:t>
            </a:r>
            <a:r>
              <a:rPr lang="en-US" sz="1800" b="0" i="0" u="none" strike="noStrike" cap="none" dirty="0" err="1">
                <a:solidFill>
                  <a:schemeClr val="dk1"/>
                </a:solidFill>
                <a:latin typeface="Times New Roman"/>
                <a:ea typeface="Times New Roman"/>
                <a:cs typeface="Times New Roman"/>
                <a:sym typeface="Times New Roman"/>
              </a:rPr>
              <a:t>Poreddy</a:t>
            </a:r>
            <a:endParaRPr sz="1800" b="0" i="0" u="none" strike="noStrike" cap="none" dirty="0">
              <a:solidFill>
                <a:srgbClr val="000000"/>
              </a:solidFill>
              <a:latin typeface="Calibri"/>
              <a:ea typeface="Calibri"/>
              <a:cs typeface="Calibri"/>
              <a:sym typeface="Calibri"/>
            </a:endParaRPr>
          </a:p>
        </p:txBody>
      </p:sp>
      <p:pic>
        <p:nvPicPr>
          <p:cNvPr id="349" name="Google Shape;349;g1772b88b82d_1_16"/>
          <p:cNvPicPr preferRelativeResize="0"/>
          <p:nvPr/>
        </p:nvPicPr>
        <p:blipFill rotWithShape="1">
          <a:blip r:embed="rId3">
            <a:alphaModFix/>
          </a:blip>
          <a:srcRect/>
          <a:stretch/>
        </p:blipFill>
        <p:spPr>
          <a:xfrm>
            <a:off x="5477200" y="1845725"/>
            <a:ext cx="5754676" cy="4023300"/>
          </a:xfrm>
          <a:prstGeom prst="rect">
            <a:avLst/>
          </a:prstGeom>
          <a:noFill/>
          <a:ln>
            <a:noFill/>
          </a:ln>
        </p:spPr>
      </p:pic>
      <p:sp>
        <p:nvSpPr>
          <p:cNvPr id="350" name="Google Shape;350;g1772b88b82d_1_16"/>
          <p:cNvSpPr txBox="1"/>
          <p:nvPr/>
        </p:nvSpPr>
        <p:spPr>
          <a:xfrm>
            <a:off x="5828388" y="576210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a:t>
            </a:r>
            <a:r>
              <a:rPr lang="en-US" sz="1800">
                <a:latin typeface="Calibri"/>
                <a:ea typeface="Calibri"/>
                <a:cs typeface="Calibri"/>
                <a:sym typeface="Calibri"/>
              </a:rPr>
              <a:t>9</a:t>
            </a:r>
            <a:r>
              <a:rPr lang="en-US" sz="1800" b="0" i="0" u="none" strike="noStrike" cap="none">
                <a:solidFill>
                  <a:srgbClr val="000000"/>
                </a:solidFill>
                <a:latin typeface="Calibri"/>
                <a:ea typeface="Calibri"/>
                <a:cs typeface="Calibri"/>
                <a:sym typeface="Calibri"/>
              </a:rPr>
              <a:t> : Dynamic data of company dashboard</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5f334dafd9_5_0"/>
          <p:cNvSpPr txBox="1">
            <a:spLocks noGrp="1"/>
          </p:cNvSpPr>
          <p:nvPr>
            <p:ph type="title"/>
          </p:nvPr>
        </p:nvSpPr>
        <p:spPr>
          <a:xfrm>
            <a:off x="1097276" y="558522"/>
            <a:ext cx="9580200" cy="1153200"/>
          </a:xfrm>
          <a:prstGeom prst="rect">
            <a:avLst/>
          </a:prstGeom>
          <a:noFill/>
          <a:ln>
            <a:noFill/>
          </a:ln>
        </p:spPr>
        <p:txBody>
          <a:bodyPr spcFirstLastPara="1" wrap="square" lIns="91425" tIns="45700" rIns="91425" bIns="45700" anchor="b" anchorCtr="0">
            <a:noAutofit/>
          </a:bodyPr>
          <a:lstStyle/>
          <a:p>
            <a:pPr marL="0" lvl="0" indent="0" algn="ctr" rtl="0">
              <a:lnSpc>
                <a:spcPct val="150000"/>
              </a:lnSpc>
              <a:spcBef>
                <a:spcPts val="1500"/>
              </a:spcBef>
              <a:spcAft>
                <a:spcPts val="800"/>
              </a:spcAft>
              <a:buSzPts val="1800"/>
              <a:buNone/>
            </a:pPr>
            <a:r>
              <a:rPr lang="en-US" b="1"/>
              <a:t>Application Details</a:t>
            </a:r>
            <a:endParaRPr b="1"/>
          </a:p>
        </p:txBody>
      </p:sp>
      <p:sp>
        <p:nvSpPr>
          <p:cNvPr id="356" name="Google Shape;356;g15f334dafd9_5_0"/>
          <p:cNvSpPr/>
          <p:nvPr/>
        </p:nvSpPr>
        <p:spPr>
          <a:xfrm>
            <a:off x="9933054" y="6443610"/>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5</a:t>
            </a:r>
            <a:endParaRPr sz="1400" b="0" i="0" u="none" strike="noStrike" cap="none">
              <a:solidFill>
                <a:srgbClr val="000000"/>
              </a:solidFill>
              <a:latin typeface="Arial"/>
              <a:ea typeface="Arial"/>
              <a:cs typeface="Arial"/>
              <a:sym typeface="Arial"/>
            </a:endParaRPr>
          </a:p>
        </p:txBody>
      </p:sp>
      <p:pic>
        <p:nvPicPr>
          <p:cNvPr id="358" name="Google Shape;358;g15f334dafd9_5_0"/>
          <p:cNvPicPr preferRelativeResize="0"/>
          <p:nvPr/>
        </p:nvPicPr>
        <p:blipFill rotWithShape="1">
          <a:blip r:embed="rId3">
            <a:alphaModFix/>
          </a:blip>
          <a:srcRect/>
          <a:stretch/>
        </p:blipFill>
        <p:spPr>
          <a:xfrm>
            <a:off x="6976153" y="1946882"/>
            <a:ext cx="4173932" cy="3720476"/>
          </a:xfrm>
          <a:prstGeom prst="rect">
            <a:avLst/>
          </a:prstGeom>
          <a:noFill/>
          <a:ln>
            <a:noFill/>
          </a:ln>
        </p:spPr>
      </p:pic>
      <p:sp>
        <p:nvSpPr>
          <p:cNvPr id="359" name="Google Shape;359;g15f334dafd9_5_0"/>
          <p:cNvSpPr txBox="1"/>
          <p:nvPr/>
        </p:nvSpPr>
        <p:spPr>
          <a:xfrm>
            <a:off x="7561002" y="5813547"/>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a:t>
            </a:r>
            <a:r>
              <a:rPr lang="en-US" sz="1800">
                <a:latin typeface="Calibri"/>
                <a:ea typeface="Calibri"/>
                <a:cs typeface="Calibri"/>
                <a:sym typeface="Calibri"/>
              </a:rPr>
              <a:t> 20</a:t>
            </a:r>
            <a:r>
              <a:rPr lang="en-US" sz="1800" b="0" i="0" u="none" strike="noStrike" cap="none">
                <a:solidFill>
                  <a:srgbClr val="000000"/>
                </a:solidFill>
                <a:latin typeface="Calibri"/>
                <a:ea typeface="Calibri"/>
                <a:cs typeface="Calibri"/>
                <a:sym typeface="Calibri"/>
              </a:rPr>
              <a:t> : Application details </a:t>
            </a:r>
            <a:endParaRPr sz="1800" b="0" i="0" u="none" strike="noStrike" cap="none">
              <a:solidFill>
                <a:srgbClr val="000000"/>
              </a:solidFill>
              <a:latin typeface="Calibri"/>
              <a:ea typeface="Calibri"/>
              <a:cs typeface="Calibri"/>
              <a:sym typeface="Calibri"/>
            </a:endParaRPr>
          </a:p>
        </p:txBody>
      </p:sp>
      <p:sp>
        <p:nvSpPr>
          <p:cNvPr id="360" name="Google Shape;360;g15f334dafd9_5_0"/>
          <p:cNvSpPr txBox="1"/>
          <p:nvPr/>
        </p:nvSpPr>
        <p:spPr>
          <a:xfrm>
            <a:off x="1165998" y="1871750"/>
            <a:ext cx="5625219" cy="4062620"/>
          </a:xfrm>
          <a:prstGeom prst="rect">
            <a:avLst/>
          </a:prstGeom>
          <a:noFill/>
          <a:ln>
            <a:noFill/>
          </a:ln>
        </p:spPr>
        <p:txBody>
          <a:bodyPr spcFirstLastPara="1" wrap="square" lIns="91425" tIns="91425" rIns="91425" bIns="91425" anchor="t" anchorCtr="0">
            <a:spAutoFit/>
          </a:bodyPr>
          <a:lstStyle/>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Here is the figure that display the application details of the student that are applied by student</a:t>
            </a:r>
            <a:endParaRPr sz="2800" b="0" i="0" u="none" strike="noStrike" cap="none" dirty="0">
              <a:solidFill>
                <a:srgbClr val="000000"/>
              </a:solidFill>
              <a:latin typeface="Calibri"/>
              <a:ea typeface="Calibri"/>
              <a:cs typeface="Calibri"/>
              <a:sym typeface="Calibri"/>
            </a:endParaRPr>
          </a:p>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Company have access to qualify or reject the application.</a:t>
            </a:r>
            <a:endParaRPr sz="28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3" name="Google Shape;348;g1772b88b82d_1_16">
            <a:extLst>
              <a:ext uri="{FF2B5EF4-FFF2-40B4-BE49-F238E27FC236}">
                <a16:creationId xmlns:a16="http://schemas.microsoft.com/office/drawing/2014/main" id="{A4EF4A02-FAFF-D057-FA86-BDB517422D7B}"/>
              </a:ext>
            </a:extLst>
          </p:cNvPr>
          <p:cNvSpPr txBox="1"/>
          <p:nvPr/>
        </p:nvSpPr>
        <p:spPr>
          <a:xfrm>
            <a:off x="859800" y="6444200"/>
            <a:ext cx="33861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Presenter :</a:t>
            </a:r>
            <a:r>
              <a:rPr lang="en-US" sz="1800" b="0" i="0" u="none" strike="noStrike" cap="none" dirty="0">
                <a:solidFill>
                  <a:schemeClr val="dk1"/>
                </a:solidFill>
                <a:latin typeface="Times New Roman"/>
                <a:ea typeface="Times New Roman"/>
                <a:cs typeface="Times New Roman"/>
                <a:sym typeface="Times New Roman"/>
              </a:rPr>
              <a:t> Anusha </a:t>
            </a:r>
            <a:r>
              <a:rPr lang="en-US" sz="1800" b="0" i="0" u="none" strike="noStrike" cap="none" dirty="0" err="1">
                <a:solidFill>
                  <a:schemeClr val="dk1"/>
                </a:solidFill>
                <a:latin typeface="Times New Roman"/>
                <a:ea typeface="Times New Roman"/>
                <a:cs typeface="Times New Roman"/>
                <a:sym typeface="Times New Roman"/>
              </a:rPr>
              <a:t>Poreddy</a:t>
            </a:r>
            <a:endParaRPr sz="1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5f334dafd9_5_16"/>
          <p:cNvSpPr txBox="1">
            <a:spLocks noGrp="1"/>
          </p:cNvSpPr>
          <p:nvPr>
            <p:ph type="title"/>
          </p:nvPr>
        </p:nvSpPr>
        <p:spPr>
          <a:xfrm>
            <a:off x="1003100" y="556650"/>
            <a:ext cx="10152600" cy="11631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15000"/>
              </a:lnSpc>
              <a:spcBef>
                <a:spcPts val="2400"/>
              </a:spcBef>
              <a:spcAft>
                <a:spcPts val="1800"/>
              </a:spcAft>
              <a:buClr>
                <a:schemeClr val="dk1"/>
              </a:buClr>
              <a:buSzPts val="2469"/>
              <a:buFont typeface="Arial"/>
              <a:buNone/>
            </a:pPr>
            <a:r>
              <a:rPr lang="en-US" b="1"/>
              <a:t>Application Details Cont’d</a:t>
            </a:r>
            <a:endParaRPr b="1"/>
          </a:p>
        </p:txBody>
      </p:sp>
      <p:sp>
        <p:nvSpPr>
          <p:cNvPr id="366" name="Google Shape;366;g15f334dafd9_5_16"/>
          <p:cNvSpPr/>
          <p:nvPr/>
        </p:nvSpPr>
        <p:spPr>
          <a:xfrm>
            <a:off x="9727572" y="6443610"/>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pic>
        <p:nvPicPr>
          <p:cNvPr id="368" name="Google Shape;368;g15f334dafd9_5_16"/>
          <p:cNvPicPr preferRelativeResize="0"/>
          <p:nvPr/>
        </p:nvPicPr>
        <p:blipFill rotWithShape="1">
          <a:blip r:embed="rId3">
            <a:alphaModFix/>
          </a:blip>
          <a:srcRect/>
          <a:stretch/>
        </p:blipFill>
        <p:spPr>
          <a:xfrm>
            <a:off x="4802475" y="1837375"/>
            <a:ext cx="6281326" cy="4157075"/>
          </a:xfrm>
          <a:prstGeom prst="rect">
            <a:avLst/>
          </a:prstGeom>
          <a:noFill/>
          <a:ln>
            <a:noFill/>
          </a:ln>
        </p:spPr>
      </p:pic>
      <p:sp>
        <p:nvSpPr>
          <p:cNvPr id="369" name="Google Shape;369;g15f334dafd9_5_16"/>
          <p:cNvSpPr txBox="1"/>
          <p:nvPr/>
        </p:nvSpPr>
        <p:spPr>
          <a:xfrm>
            <a:off x="1227400" y="1917800"/>
            <a:ext cx="3397500" cy="4062620"/>
          </a:xfrm>
          <a:prstGeom prst="rect">
            <a:avLst/>
          </a:prstGeom>
          <a:noFill/>
          <a:ln>
            <a:noFill/>
          </a:ln>
        </p:spPr>
        <p:txBody>
          <a:bodyPr spcFirstLastPara="1" wrap="square" lIns="91425" tIns="91425" rIns="91425" bIns="91425" anchor="t" anchorCtr="0">
            <a:spAutoFit/>
          </a:bodyPr>
          <a:lstStyle/>
          <a:p>
            <a:pPr marL="508000" marR="0" lvl="0" indent="-457200" algn="l" rtl="0">
              <a:lnSpc>
                <a:spcPct val="100000"/>
              </a:lnSpc>
              <a:spcBef>
                <a:spcPts val="0"/>
              </a:spcBef>
              <a:spcAft>
                <a:spcPts val="0"/>
              </a:spcAft>
              <a:buClr>
                <a:schemeClr val="accent1"/>
              </a:buClr>
              <a:buSzPts val="2800"/>
              <a:buFont typeface="Wingdings" panose="05000000000000000000" pitchFamily="2" charset="2"/>
              <a:buChar char="q"/>
            </a:pPr>
            <a:r>
              <a:rPr lang="en-US" sz="2800" b="0" i="0" u="none" strike="noStrike" cap="none" dirty="0">
                <a:solidFill>
                  <a:srgbClr val="000000"/>
                </a:solidFill>
                <a:latin typeface="Calibri"/>
                <a:ea typeface="Calibri"/>
                <a:cs typeface="Calibri"/>
                <a:sym typeface="Calibri"/>
              </a:rPr>
              <a:t>This figure shows the application details once company qualify the student application they have access to accept or reject the applications </a:t>
            </a:r>
            <a:endParaRPr sz="2800" b="0" i="0" u="none" strike="noStrike" cap="none" dirty="0">
              <a:solidFill>
                <a:srgbClr val="000000"/>
              </a:solidFill>
              <a:latin typeface="Calibri"/>
              <a:ea typeface="Calibri"/>
              <a:cs typeface="Calibri"/>
              <a:sym typeface="Calibri"/>
            </a:endParaRPr>
          </a:p>
        </p:txBody>
      </p:sp>
      <p:sp>
        <p:nvSpPr>
          <p:cNvPr id="370" name="Google Shape;370;g15f334dafd9_5_16"/>
          <p:cNvSpPr txBox="1"/>
          <p:nvPr/>
        </p:nvSpPr>
        <p:spPr>
          <a:xfrm>
            <a:off x="5886725" y="574675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a:t>
            </a:r>
            <a:r>
              <a:rPr lang="en-US" sz="1800">
                <a:latin typeface="Calibri"/>
                <a:ea typeface="Calibri"/>
                <a:cs typeface="Calibri"/>
                <a:sym typeface="Calibri"/>
              </a:rPr>
              <a:t>21</a:t>
            </a:r>
            <a:r>
              <a:rPr lang="en-US" sz="1800" b="0" i="0" u="none" strike="noStrike" cap="none">
                <a:solidFill>
                  <a:srgbClr val="000000"/>
                </a:solidFill>
                <a:latin typeface="Calibri"/>
                <a:ea typeface="Calibri"/>
                <a:cs typeface="Calibri"/>
                <a:sym typeface="Calibri"/>
              </a:rPr>
              <a:t>: Application details </a:t>
            </a:r>
            <a:endParaRPr sz="1800" b="0" i="0" u="none" strike="noStrike" cap="none">
              <a:solidFill>
                <a:srgbClr val="000000"/>
              </a:solidFill>
              <a:latin typeface="Calibri"/>
              <a:ea typeface="Calibri"/>
              <a:cs typeface="Calibri"/>
              <a:sym typeface="Calibri"/>
            </a:endParaRPr>
          </a:p>
        </p:txBody>
      </p:sp>
      <p:sp>
        <p:nvSpPr>
          <p:cNvPr id="2" name="Google Shape;348;g1772b88b82d_1_16">
            <a:extLst>
              <a:ext uri="{FF2B5EF4-FFF2-40B4-BE49-F238E27FC236}">
                <a16:creationId xmlns:a16="http://schemas.microsoft.com/office/drawing/2014/main" id="{2DA70B79-3C84-768C-31BA-BC3C7A6C3CAE}"/>
              </a:ext>
            </a:extLst>
          </p:cNvPr>
          <p:cNvSpPr txBox="1"/>
          <p:nvPr/>
        </p:nvSpPr>
        <p:spPr>
          <a:xfrm>
            <a:off x="859800" y="6444200"/>
            <a:ext cx="33861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Presenter :</a:t>
            </a:r>
            <a:r>
              <a:rPr lang="en-US" sz="1800" b="0" i="0" u="none" strike="noStrike" cap="none" dirty="0">
                <a:solidFill>
                  <a:schemeClr val="dk1"/>
                </a:solidFill>
                <a:latin typeface="Times New Roman"/>
                <a:ea typeface="Times New Roman"/>
                <a:cs typeface="Times New Roman"/>
                <a:sym typeface="Times New Roman"/>
              </a:rPr>
              <a:t> Anusha </a:t>
            </a:r>
            <a:r>
              <a:rPr lang="en-US" sz="1800" b="0" i="0" u="none" strike="noStrike" cap="none" dirty="0" err="1">
                <a:solidFill>
                  <a:schemeClr val="dk1"/>
                </a:solidFill>
                <a:latin typeface="Times New Roman"/>
                <a:ea typeface="Times New Roman"/>
                <a:cs typeface="Times New Roman"/>
                <a:sym typeface="Times New Roman"/>
              </a:rPr>
              <a:t>Poreddy</a:t>
            </a:r>
            <a:endParaRPr sz="18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5f334dafd9_5_24"/>
          <p:cNvSpPr txBox="1">
            <a:spLocks noGrp="1"/>
          </p:cNvSpPr>
          <p:nvPr>
            <p:ph type="title"/>
          </p:nvPr>
        </p:nvSpPr>
        <p:spPr>
          <a:xfrm>
            <a:off x="1021080" y="286603"/>
            <a:ext cx="10058400" cy="14508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115000"/>
              </a:lnSpc>
              <a:spcBef>
                <a:spcPts val="2400"/>
              </a:spcBef>
              <a:spcAft>
                <a:spcPts val="1800"/>
              </a:spcAft>
              <a:buClr>
                <a:schemeClr val="dk1"/>
              </a:buClr>
              <a:buSzPts val="2469"/>
              <a:buFont typeface="Arial"/>
              <a:buNone/>
            </a:pPr>
            <a:r>
              <a:rPr lang="en-US" b="1"/>
              <a:t>Application Details Cont’d</a:t>
            </a:r>
            <a:endParaRPr b="1"/>
          </a:p>
        </p:txBody>
      </p:sp>
      <p:sp>
        <p:nvSpPr>
          <p:cNvPr id="376" name="Google Shape;376;g15f334dafd9_5_24"/>
          <p:cNvSpPr txBox="1">
            <a:spLocks noGrp="1"/>
          </p:cNvSpPr>
          <p:nvPr>
            <p:ph type="body" idx="2"/>
          </p:nvPr>
        </p:nvSpPr>
        <p:spPr>
          <a:xfrm>
            <a:off x="1188775" y="2058350"/>
            <a:ext cx="3751500" cy="3378300"/>
          </a:xfrm>
          <a:prstGeom prst="rect">
            <a:avLst/>
          </a:prstGeom>
          <a:noFill/>
          <a:ln>
            <a:noFill/>
          </a:ln>
        </p:spPr>
        <p:txBody>
          <a:bodyPr spcFirstLastPara="1" wrap="square" lIns="0" tIns="45700" rIns="0" bIns="45700" anchor="t" anchorCtr="0">
            <a:normAutofit fontScale="92500" lnSpcReduction="10000"/>
          </a:bodyPr>
          <a:lstStyle/>
          <a:p>
            <a:pPr marL="508000" lvl="0" indent="-457200" algn="l" rtl="0">
              <a:lnSpc>
                <a:spcPct val="90000"/>
              </a:lnSpc>
              <a:spcBef>
                <a:spcPts val="1200"/>
              </a:spcBef>
              <a:spcAft>
                <a:spcPts val="0"/>
              </a:spcAft>
              <a:buSzPts val="2800"/>
              <a:buFont typeface="Wingdings" panose="05000000000000000000" pitchFamily="2" charset="2"/>
              <a:buChar char="q"/>
            </a:pPr>
            <a:r>
              <a:rPr lang="en-US" sz="2800" dirty="0">
                <a:solidFill>
                  <a:schemeClr val="dk1"/>
                </a:solidFill>
                <a:highlight>
                  <a:srgbClr val="FFFFFF"/>
                </a:highlight>
                <a:latin typeface="Nunito"/>
                <a:ea typeface="Nunito"/>
                <a:cs typeface="Nunito"/>
                <a:sym typeface="Nunito"/>
              </a:rPr>
              <a:t>After accept the student application the </a:t>
            </a:r>
            <a:r>
              <a:rPr lang="en-US" sz="2800" dirty="0" err="1">
                <a:solidFill>
                  <a:schemeClr val="dk1"/>
                </a:solidFill>
                <a:highlight>
                  <a:srgbClr val="FFFFFF"/>
                </a:highlight>
                <a:latin typeface="Nunito"/>
                <a:ea typeface="Nunito"/>
                <a:cs typeface="Nunito"/>
                <a:sym typeface="Nunito"/>
              </a:rPr>
              <a:t>No.of</a:t>
            </a:r>
            <a:r>
              <a:rPr lang="en-US" sz="2800" dirty="0">
                <a:solidFill>
                  <a:schemeClr val="dk1"/>
                </a:solidFill>
                <a:highlight>
                  <a:srgbClr val="FFFFFF"/>
                </a:highlight>
                <a:latin typeface="Nunito"/>
                <a:ea typeface="Nunito"/>
                <a:cs typeface="Nunito"/>
                <a:sym typeface="Nunito"/>
              </a:rPr>
              <a:t> shortlisted field returns to static data.</a:t>
            </a:r>
            <a:endParaRPr sz="2800" dirty="0">
              <a:solidFill>
                <a:schemeClr val="dk1"/>
              </a:solidFill>
              <a:highlight>
                <a:srgbClr val="FFFFFF"/>
              </a:highlight>
              <a:latin typeface="Nunito"/>
              <a:ea typeface="Nunito"/>
              <a:cs typeface="Nunito"/>
              <a:sym typeface="Nunito"/>
            </a:endParaRPr>
          </a:p>
          <a:p>
            <a:pPr marL="508000" lvl="0" indent="-457200" algn="l" rtl="0">
              <a:lnSpc>
                <a:spcPct val="90000"/>
              </a:lnSpc>
              <a:spcBef>
                <a:spcPts val="0"/>
              </a:spcBef>
              <a:spcAft>
                <a:spcPts val="0"/>
              </a:spcAft>
              <a:buSzPts val="2800"/>
              <a:buFont typeface="Wingdings" panose="05000000000000000000" pitchFamily="2" charset="2"/>
              <a:buChar char="q"/>
            </a:pPr>
            <a:r>
              <a:rPr lang="en-US" sz="2800" dirty="0">
                <a:solidFill>
                  <a:schemeClr val="dk1"/>
                </a:solidFill>
                <a:highlight>
                  <a:srgbClr val="FFFFFF"/>
                </a:highlight>
                <a:latin typeface="Nunito"/>
                <a:ea typeface="Nunito"/>
                <a:cs typeface="Nunito"/>
                <a:sym typeface="Nunito"/>
              </a:rPr>
              <a:t>Student receive status notification whether accept or reject. </a:t>
            </a:r>
            <a:endParaRPr sz="2800" dirty="0">
              <a:solidFill>
                <a:schemeClr val="dk1"/>
              </a:solidFill>
              <a:highlight>
                <a:srgbClr val="FFFFFF"/>
              </a:highlight>
              <a:latin typeface="Nunito"/>
              <a:ea typeface="Nunito"/>
              <a:cs typeface="Nunito"/>
              <a:sym typeface="Nunito"/>
            </a:endParaRPr>
          </a:p>
        </p:txBody>
      </p:sp>
      <p:sp>
        <p:nvSpPr>
          <p:cNvPr id="377" name="Google Shape;377;g15f334dafd9_5_24"/>
          <p:cNvSpPr/>
          <p:nvPr/>
        </p:nvSpPr>
        <p:spPr>
          <a:xfrm>
            <a:off x="9974151" y="6435049"/>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7</a:t>
            </a:r>
            <a:endParaRPr sz="1400" b="0" i="0" u="none" strike="noStrike" cap="none">
              <a:solidFill>
                <a:srgbClr val="000000"/>
              </a:solidFill>
              <a:latin typeface="Arial"/>
              <a:ea typeface="Arial"/>
              <a:cs typeface="Arial"/>
              <a:sym typeface="Arial"/>
            </a:endParaRPr>
          </a:p>
        </p:txBody>
      </p:sp>
      <p:sp>
        <p:nvSpPr>
          <p:cNvPr id="378" name="Google Shape;378;g15f334dafd9_5_24"/>
          <p:cNvSpPr/>
          <p:nvPr/>
        </p:nvSpPr>
        <p:spPr>
          <a:xfrm>
            <a:off x="1021073" y="6434950"/>
            <a:ext cx="38277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Anusha Poreddy</a:t>
            </a:r>
            <a:endParaRPr sz="1400" b="0" i="0" u="none" strike="noStrike" cap="none">
              <a:solidFill>
                <a:srgbClr val="000000"/>
              </a:solidFill>
              <a:latin typeface="Arial"/>
              <a:ea typeface="Arial"/>
              <a:cs typeface="Arial"/>
              <a:sym typeface="Arial"/>
            </a:endParaRPr>
          </a:p>
        </p:txBody>
      </p:sp>
      <p:pic>
        <p:nvPicPr>
          <p:cNvPr id="379" name="Google Shape;379;g15f334dafd9_5_24"/>
          <p:cNvPicPr preferRelativeResize="0"/>
          <p:nvPr/>
        </p:nvPicPr>
        <p:blipFill rotWithShape="1">
          <a:blip r:embed="rId3">
            <a:alphaModFix/>
          </a:blip>
          <a:srcRect/>
          <a:stretch/>
        </p:blipFill>
        <p:spPr>
          <a:xfrm>
            <a:off x="5135875" y="1846400"/>
            <a:ext cx="5943600" cy="4290651"/>
          </a:xfrm>
          <a:prstGeom prst="rect">
            <a:avLst/>
          </a:prstGeom>
          <a:noFill/>
          <a:ln>
            <a:noFill/>
          </a:ln>
        </p:spPr>
      </p:pic>
      <p:sp>
        <p:nvSpPr>
          <p:cNvPr id="380" name="Google Shape;380;g15f334dafd9_5_24"/>
          <p:cNvSpPr txBox="1"/>
          <p:nvPr/>
        </p:nvSpPr>
        <p:spPr>
          <a:xfrm>
            <a:off x="6531100" y="577745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a:t>
            </a:r>
            <a:r>
              <a:rPr lang="en-US" sz="1800">
                <a:latin typeface="Calibri"/>
                <a:ea typeface="Calibri"/>
                <a:cs typeface="Calibri"/>
                <a:sym typeface="Calibri"/>
              </a:rPr>
              <a:t>22</a:t>
            </a:r>
            <a:r>
              <a:rPr lang="en-US" sz="1800" b="0" i="0" u="none" strike="noStrike" cap="none">
                <a:solidFill>
                  <a:srgbClr val="000000"/>
                </a:solidFill>
                <a:latin typeface="Calibri"/>
                <a:ea typeface="Calibri"/>
                <a:cs typeface="Calibri"/>
                <a:sym typeface="Calibri"/>
              </a:rPr>
              <a:t> : Application details in company dashboard</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3"/>
          <p:cNvSpPr txBox="1">
            <a:spLocks noGrp="1"/>
          </p:cNvSpPr>
          <p:nvPr>
            <p:ph type="title"/>
          </p:nvPr>
        </p:nvSpPr>
        <p:spPr>
          <a:xfrm>
            <a:off x="1097275" y="245650"/>
            <a:ext cx="10224900" cy="14331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br>
              <a:rPr lang="en-US" sz="4800" b="1">
                <a:solidFill>
                  <a:srgbClr val="51565E"/>
                </a:solidFill>
                <a:highlight>
                  <a:srgbClr val="FFFFFF"/>
                </a:highlight>
                <a:latin typeface="Roboto"/>
                <a:ea typeface="Roboto"/>
                <a:cs typeface="Roboto"/>
                <a:sym typeface="Roboto"/>
              </a:rPr>
            </a:br>
            <a:r>
              <a:rPr lang="en-US" sz="4800" b="1">
                <a:solidFill>
                  <a:srgbClr val="51565E"/>
                </a:solidFill>
                <a:highlight>
                  <a:srgbClr val="FFFFFF"/>
                </a:highlight>
                <a:latin typeface="Roboto"/>
                <a:ea typeface="Roboto"/>
                <a:cs typeface="Roboto"/>
                <a:sym typeface="Roboto"/>
              </a:rPr>
              <a:t>Admin Reg</a:t>
            </a:r>
            <a:r>
              <a:rPr lang="en-US" b="1">
                <a:solidFill>
                  <a:srgbClr val="51565E"/>
                </a:solidFill>
                <a:highlight>
                  <a:srgbClr val="FFFFFF"/>
                </a:highlight>
                <a:latin typeface="Roboto"/>
                <a:ea typeface="Roboto"/>
                <a:cs typeface="Roboto"/>
                <a:sym typeface="Roboto"/>
              </a:rPr>
              <a:t>istration and Login</a:t>
            </a:r>
            <a:endParaRPr b="1"/>
          </a:p>
        </p:txBody>
      </p:sp>
      <p:sp>
        <p:nvSpPr>
          <p:cNvPr id="386" name="Google Shape;386;p13"/>
          <p:cNvSpPr txBox="1">
            <a:spLocks noGrp="1"/>
          </p:cNvSpPr>
          <p:nvPr>
            <p:ph type="body" idx="1"/>
          </p:nvPr>
        </p:nvSpPr>
        <p:spPr>
          <a:xfrm>
            <a:off x="930775" y="1778150"/>
            <a:ext cx="3700800" cy="4091100"/>
          </a:xfrm>
          <a:prstGeom prst="rect">
            <a:avLst/>
          </a:prstGeom>
          <a:noFill/>
          <a:ln>
            <a:noFill/>
          </a:ln>
        </p:spPr>
        <p:txBody>
          <a:bodyPr spcFirstLastPara="1" wrap="square" lIns="0" tIns="45700" rIns="0" bIns="45700" anchor="t" anchorCtr="0">
            <a:noAutofit/>
          </a:bodyPr>
          <a:lstStyle/>
          <a:p>
            <a:pPr marL="457200" lvl="0" indent="-406400" algn="l" rtl="0">
              <a:spcBef>
                <a:spcPts val="1400"/>
              </a:spcBef>
              <a:spcAft>
                <a:spcPts val="0"/>
              </a:spcAft>
              <a:buSzPts val="2800"/>
              <a:buChar char="❏"/>
            </a:pPr>
            <a:r>
              <a:rPr lang="en-US" sz="2800"/>
              <a:t>Here is the pictures for admin registration and login.</a:t>
            </a:r>
            <a:endParaRPr sz="2800"/>
          </a:p>
          <a:p>
            <a:pPr marL="457200" lvl="0" indent="-406400" algn="l" rtl="0">
              <a:spcBef>
                <a:spcPts val="0"/>
              </a:spcBef>
              <a:spcAft>
                <a:spcPts val="0"/>
              </a:spcAft>
              <a:buSzPts val="2800"/>
              <a:buChar char="❏"/>
            </a:pPr>
            <a:r>
              <a:rPr lang="en-US" sz="2800"/>
              <a:t>And the server is running at localhost:4000 and it pop  up registration and login are succesfull.</a:t>
            </a:r>
            <a:endParaRPr sz="2800"/>
          </a:p>
          <a:p>
            <a:pPr marL="457200" lvl="0" indent="0" algn="l" rtl="0">
              <a:spcBef>
                <a:spcPts val="1400"/>
              </a:spcBef>
              <a:spcAft>
                <a:spcPts val="0"/>
              </a:spcAft>
              <a:buNone/>
            </a:pPr>
            <a:endParaRPr sz="2800"/>
          </a:p>
          <a:p>
            <a:pPr marL="0" lvl="0" indent="0" algn="l" rtl="0">
              <a:spcBef>
                <a:spcPts val="1400"/>
              </a:spcBef>
              <a:spcAft>
                <a:spcPts val="0"/>
              </a:spcAft>
              <a:buNone/>
            </a:pPr>
            <a:endParaRPr sz="2800"/>
          </a:p>
          <a:p>
            <a:pPr marL="0" lvl="0" indent="0" algn="l" rtl="0">
              <a:spcBef>
                <a:spcPts val="1400"/>
              </a:spcBef>
              <a:spcAft>
                <a:spcPts val="0"/>
              </a:spcAft>
              <a:buClr>
                <a:schemeClr val="dk1"/>
              </a:buClr>
              <a:buSzPts val="1800"/>
              <a:buFont typeface="Arial"/>
              <a:buNone/>
            </a:pPr>
            <a:endParaRPr sz="2800"/>
          </a:p>
          <a:p>
            <a:pPr marL="0" lvl="0" indent="0" algn="l" rtl="0">
              <a:lnSpc>
                <a:spcPct val="90000"/>
              </a:lnSpc>
              <a:spcBef>
                <a:spcPts val="1200"/>
              </a:spcBef>
              <a:spcAft>
                <a:spcPts val="0"/>
              </a:spcAft>
              <a:buSzPts val="1800"/>
              <a:buNone/>
            </a:pPr>
            <a:endParaRPr sz="2800">
              <a:solidFill>
                <a:srgbClr val="51565E"/>
              </a:solidFill>
              <a:highlight>
                <a:schemeClr val="lt1"/>
              </a:highlight>
            </a:endParaRPr>
          </a:p>
        </p:txBody>
      </p:sp>
      <p:sp>
        <p:nvSpPr>
          <p:cNvPr id="387" name="Google Shape;387;p13"/>
          <p:cNvSpPr/>
          <p:nvPr/>
        </p:nvSpPr>
        <p:spPr>
          <a:xfrm>
            <a:off x="9727572" y="6435049"/>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p:txBody>
      </p:sp>
      <p:sp>
        <p:nvSpPr>
          <p:cNvPr id="388" name="Google Shape;388;p13"/>
          <p:cNvSpPr/>
          <p:nvPr/>
        </p:nvSpPr>
        <p:spPr>
          <a:xfrm>
            <a:off x="1097280" y="6435049"/>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pic>
        <p:nvPicPr>
          <p:cNvPr id="389" name="Google Shape;389;p13"/>
          <p:cNvPicPr preferRelativeResize="0"/>
          <p:nvPr/>
        </p:nvPicPr>
        <p:blipFill rotWithShape="1">
          <a:blip r:embed="rId3">
            <a:alphaModFix/>
          </a:blip>
          <a:srcRect l="27318" t="15282" r="29927"/>
          <a:stretch/>
        </p:blipFill>
        <p:spPr>
          <a:xfrm>
            <a:off x="4794962" y="1843550"/>
            <a:ext cx="3082376" cy="4007876"/>
          </a:xfrm>
          <a:prstGeom prst="rect">
            <a:avLst/>
          </a:prstGeom>
          <a:noFill/>
          <a:ln>
            <a:noFill/>
          </a:ln>
        </p:spPr>
      </p:pic>
      <p:sp>
        <p:nvSpPr>
          <p:cNvPr id="390" name="Google Shape;390;p13"/>
          <p:cNvSpPr txBox="1"/>
          <p:nvPr/>
        </p:nvSpPr>
        <p:spPr>
          <a:xfrm>
            <a:off x="429900" y="245650"/>
            <a:ext cx="11812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91" name="Google Shape;391;p13"/>
          <p:cNvPicPr preferRelativeResize="0"/>
          <p:nvPr/>
        </p:nvPicPr>
        <p:blipFill rotWithShape="1">
          <a:blip r:embed="rId4">
            <a:alphaModFix/>
          </a:blip>
          <a:srcRect l="28376" r="24607"/>
          <a:stretch/>
        </p:blipFill>
        <p:spPr>
          <a:xfrm>
            <a:off x="8203450" y="1873125"/>
            <a:ext cx="2870348" cy="3948725"/>
          </a:xfrm>
          <a:prstGeom prst="rect">
            <a:avLst/>
          </a:prstGeom>
          <a:noFill/>
          <a:ln>
            <a:noFill/>
          </a:ln>
        </p:spPr>
      </p:pic>
      <p:sp>
        <p:nvSpPr>
          <p:cNvPr id="392" name="Google Shape;392;p13"/>
          <p:cNvSpPr txBox="1"/>
          <p:nvPr/>
        </p:nvSpPr>
        <p:spPr>
          <a:xfrm>
            <a:off x="4631575" y="5869250"/>
            <a:ext cx="3156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a:t>
            </a:r>
            <a:r>
              <a:rPr lang="en-US" sz="1800">
                <a:latin typeface="Calibri"/>
                <a:ea typeface="Calibri"/>
                <a:cs typeface="Calibri"/>
                <a:sym typeface="Calibri"/>
              </a:rPr>
              <a:t>3</a:t>
            </a:r>
            <a:r>
              <a:rPr lang="en-US" sz="1800" b="0" i="0" u="none" strike="noStrike" cap="none">
                <a:solidFill>
                  <a:srgbClr val="000000"/>
                </a:solidFill>
                <a:latin typeface="Calibri"/>
                <a:ea typeface="Calibri"/>
                <a:cs typeface="Calibri"/>
                <a:sym typeface="Calibri"/>
              </a:rPr>
              <a:t>: Admin Registration page </a:t>
            </a:r>
            <a:endParaRPr sz="1800" b="0" i="0" u="none" strike="noStrike" cap="none">
              <a:solidFill>
                <a:srgbClr val="000000"/>
              </a:solidFill>
              <a:latin typeface="Calibri"/>
              <a:ea typeface="Calibri"/>
              <a:cs typeface="Calibri"/>
              <a:sym typeface="Calibri"/>
            </a:endParaRPr>
          </a:p>
        </p:txBody>
      </p:sp>
      <p:sp>
        <p:nvSpPr>
          <p:cNvPr id="393" name="Google Shape;393;p13"/>
          <p:cNvSpPr txBox="1"/>
          <p:nvPr/>
        </p:nvSpPr>
        <p:spPr>
          <a:xfrm>
            <a:off x="8060475" y="5897600"/>
            <a:ext cx="3156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a:t>
            </a:r>
            <a:r>
              <a:rPr lang="en-US" sz="1800">
                <a:latin typeface="Calibri"/>
                <a:ea typeface="Calibri"/>
                <a:cs typeface="Calibri"/>
                <a:sym typeface="Calibri"/>
              </a:rPr>
              <a:t>4</a:t>
            </a:r>
            <a:r>
              <a:rPr lang="en-US" sz="1800" b="0" i="0" u="none" strike="noStrike" cap="none">
                <a:solidFill>
                  <a:srgbClr val="000000"/>
                </a:solidFill>
                <a:latin typeface="Calibri"/>
                <a:ea typeface="Calibri"/>
                <a:cs typeface="Calibri"/>
                <a:sym typeface="Calibri"/>
              </a:rPr>
              <a:t>: Admin Login page</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861449af9b_0_7"/>
          <p:cNvSpPr txBox="1">
            <a:spLocks noGrp="1"/>
          </p:cNvSpPr>
          <p:nvPr>
            <p:ph type="title"/>
          </p:nvPr>
        </p:nvSpPr>
        <p:spPr>
          <a:xfrm>
            <a:off x="1535175" y="652301"/>
            <a:ext cx="9620400" cy="10851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Admin Database</a:t>
            </a:r>
            <a:endParaRPr b="1"/>
          </a:p>
        </p:txBody>
      </p:sp>
      <p:pic>
        <p:nvPicPr>
          <p:cNvPr id="399" name="Google Shape;399;g1861449af9b_0_7"/>
          <p:cNvPicPr preferRelativeResize="0"/>
          <p:nvPr/>
        </p:nvPicPr>
        <p:blipFill rotWithShape="1">
          <a:blip r:embed="rId3">
            <a:alphaModFix/>
          </a:blip>
          <a:srcRect/>
          <a:stretch/>
        </p:blipFill>
        <p:spPr>
          <a:xfrm>
            <a:off x="4020450" y="1737401"/>
            <a:ext cx="7257664" cy="4082425"/>
          </a:xfrm>
          <a:prstGeom prst="rect">
            <a:avLst/>
          </a:prstGeom>
          <a:noFill/>
          <a:ln>
            <a:noFill/>
          </a:ln>
        </p:spPr>
      </p:pic>
      <p:sp>
        <p:nvSpPr>
          <p:cNvPr id="400" name="Google Shape;400;g1861449af9b_0_7"/>
          <p:cNvSpPr/>
          <p:nvPr/>
        </p:nvSpPr>
        <p:spPr>
          <a:xfrm>
            <a:off x="9727572" y="643504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r>
              <a:rPr lang="en-US" sz="1800">
                <a:solidFill>
                  <a:schemeClr val="dk1"/>
                </a:solidFill>
                <a:latin typeface="Times New Roman"/>
                <a:ea typeface="Times New Roman"/>
                <a:cs typeface="Times New Roman"/>
                <a:sym typeface="Times New Roman"/>
              </a:rPr>
              <a:t>9</a:t>
            </a:r>
            <a:endParaRPr sz="1400" b="0" i="0" u="none" strike="noStrike" cap="none">
              <a:solidFill>
                <a:srgbClr val="000000"/>
              </a:solidFill>
              <a:latin typeface="Arial"/>
              <a:ea typeface="Arial"/>
              <a:cs typeface="Arial"/>
              <a:sym typeface="Arial"/>
            </a:endParaRPr>
          </a:p>
        </p:txBody>
      </p:sp>
      <p:sp>
        <p:nvSpPr>
          <p:cNvPr id="401" name="Google Shape;401;g1861449af9b_0_7"/>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402" name="Google Shape;402;g1861449af9b_0_7"/>
          <p:cNvSpPr txBox="1"/>
          <p:nvPr/>
        </p:nvSpPr>
        <p:spPr>
          <a:xfrm>
            <a:off x="3365850" y="5815125"/>
            <a:ext cx="5387732"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a:t>
            </a:r>
            <a:r>
              <a:rPr lang="en-US" sz="1800">
                <a:latin typeface="Calibri"/>
                <a:ea typeface="Calibri"/>
                <a:cs typeface="Calibri"/>
                <a:sym typeface="Calibri"/>
              </a:rPr>
              <a:t>5 </a:t>
            </a:r>
            <a:r>
              <a:rPr lang="en-US" sz="1800" b="0" i="0" u="none" strike="noStrike" cap="none">
                <a:solidFill>
                  <a:srgbClr val="000000"/>
                </a:solidFill>
                <a:latin typeface="Calibri"/>
                <a:ea typeface="Calibri"/>
                <a:cs typeface="Calibri"/>
                <a:sym typeface="Calibri"/>
              </a:rPr>
              <a:t>: Admin Registration details stored in Database</a:t>
            </a:r>
            <a:endParaRPr sz="1800" b="0" i="0" u="none" strike="noStrike" cap="none">
              <a:solidFill>
                <a:srgbClr val="000000"/>
              </a:solidFill>
              <a:latin typeface="Calibri"/>
              <a:ea typeface="Calibri"/>
              <a:cs typeface="Calibri"/>
              <a:sym typeface="Calibri"/>
            </a:endParaRPr>
          </a:p>
        </p:txBody>
      </p:sp>
      <p:sp>
        <p:nvSpPr>
          <p:cNvPr id="403" name="Google Shape;403;g1861449af9b_0_7"/>
          <p:cNvSpPr txBox="1"/>
          <p:nvPr/>
        </p:nvSpPr>
        <p:spPr>
          <a:xfrm>
            <a:off x="859800" y="1845813"/>
            <a:ext cx="2784300" cy="3878100"/>
          </a:xfrm>
          <a:prstGeom prst="rect">
            <a:avLst/>
          </a:prstGeom>
          <a:noFill/>
          <a:ln>
            <a:noFill/>
          </a:ln>
        </p:spPr>
        <p:txBody>
          <a:bodyPr spcFirstLastPara="1" wrap="square" lIns="91425" tIns="91425" rIns="91425" bIns="91425" anchor="t" anchorCtr="0">
            <a:normAutofit lnSpcReduction="10000"/>
          </a:bodyPr>
          <a:lstStyle/>
          <a:p>
            <a:pPr marL="508000" lvl="0" indent="-457200" algn="l" rtl="0">
              <a:spcBef>
                <a:spcPts val="0"/>
              </a:spcBef>
              <a:spcAft>
                <a:spcPts val="0"/>
              </a:spcAft>
              <a:buClr>
                <a:schemeClr val="accent1"/>
              </a:buClr>
              <a:buSzPts val="2800"/>
              <a:buFont typeface="Wingdings" panose="05000000000000000000" pitchFamily="2" charset="2"/>
              <a:buChar char="q"/>
            </a:pPr>
            <a:r>
              <a:rPr lang="en-US" sz="2800" dirty="0">
                <a:latin typeface="Calibri"/>
                <a:ea typeface="Calibri"/>
                <a:cs typeface="Calibri"/>
                <a:sym typeface="Calibri"/>
              </a:rPr>
              <a:t>Here this picture displays the data of registration page in database using </a:t>
            </a:r>
            <a:r>
              <a:rPr lang="en-US" sz="2800" dirty="0" err="1">
                <a:latin typeface="Calibri"/>
                <a:ea typeface="Calibri"/>
                <a:cs typeface="Calibri"/>
                <a:sym typeface="Calibri"/>
              </a:rPr>
              <a:t>Mongodb</a:t>
            </a:r>
            <a:r>
              <a:rPr lang="en-US" sz="2800" dirty="0">
                <a:latin typeface="Calibri"/>
                <a:ea typeface="Calibri"/>
                <a:cs typeface="Calibri"/>
                <a:sym typeface="Calibri"/>
              </a:rPr>
              <a:t>.</a:t>
            </a:r>
            <a:endParaRPr sz="2800" dirty="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Table of Contents</a:t>
            </a:r>
            <a:endParaRPr/>
          </a:p>
        </p:txBody>
      </p:sp>
      <p:sp>
        <p:nvSpPr>
          <p:cNvPr id="136" name="Google Shape;136;p3"/>
          <p:cNvSpPr txBox="1">
            <a:spLocks noGrp="1"/>
          </p:cNvSpPr>
          <p:nvPr>
            <p:ph type="body" idx="1"/>
          </p:nvPr>
        </p:nvSpPr>
        <p:spPr>
          <a:xfrm>
            <a:off x="1171930" y="1911925"/>
            <a:ext cx="10058400" cy="4023300"/>
          </a:xfrm>
          <a:prstGeom prst="rect">
            <a:avLst/>
          </a:prstGeom>
          <a:noFill/>
          <a:ln>
            <a:noFill/>
          </a:ln>
        </p:spPr>
        <p:txBody>
          <a:bodyPr spcFirstLastPara="1" wrap="square" lIns="0" tIns="45700" rIns="0" bIns="45700" anchor="t" anchorCtr="0">
            <a:noAutofit/>
          </a:bodyPr>
          <a:lstStyle/>
          <a:p>
            <a:pPr marL="457200" lvl="0" indent="-408175" algn="l" rtl="0">
              <a:lnSpc>
                <a:spcPct val="80000"/>
              </a:lnSpc>
              <a:spcBef>
                <a:spcPts val="0"/>
              </a:spcBef>
              <a:spcAft>
                <a:spcPts val="0"/>
              </a:spcAft>
              <a:buSzPts val="2828"/>
              <a:buFont typeface="Noto Sans Symbols"/>
              <a:buChar char="❑"/>
            </a:pPr>
            <a:r>
              <a:rPr lang="en-US" sz="2827"/>
              <a:t>Introduction To Application</a:t>
            </a:r>
            <a:endParaRPr sz="2827"/>
          </a:p>
          <a:p>
            <a:pPr marL="457200" lvl="0" indent="-408175" algn="l" rtl="0">
              <a:lnSpc>
                <a:spcPct val="80000"/>
              </a:lnSpc>
              <a:spcBef>
                <a:spcPts val="0"/>
              </a:spcBef>
              <a:spcAft>
                <a:spcPts val="0"/>
              </a:spcAft>
              <a:buSzPts val="2828"/>
              <a:buFont typeface="Noto Sans Symbols"/>
              <a:buChar char="❑"/>
            </a:pPr>
            <a:r>
              <a:rPr lang="en-US" sz="2827"/>
              <a:t>Application Home page</a:t>
            </a:r>
            <a:endParaRPr sz="2827"/>
          </a:p>
          <a:p>
            <a:pPr marL="457200" lvl="0" indent="-408175" algn="l" rtl="0">
              <a:lnSpc>
                <a:spcPct val="80000"/>
              </a:lnSpc>
              <a:spcBef>
                <a:spcPts val="0"/>
              </a:spcBef>
              <a:spcAft>
                <a:spcPts val="0"/>
              </a:spcAft>
              <a:buSzPts val="2828"/>
              <a:buFont typeface="Noto Sans Symbols"/>
              <a:buChar char="❑"/>
            </a:pPr>
            <a:r>
              <a:rPr lang="en-US" sz="2827"/>
              <a:t>Student Role</a:t>
            </a:r>
            <a:endParaRPr sz="2827"/>
          </a:p>
          <a:p>
            <a:pPr marL="457200" lvl="0" indent="-408175" algn="l" rtl="0">
              <a:lnSpc>
                <a:spcPct val="80000"/>
              </a:lnSpc>
              <a:spcBef>
                <a:spcPts val="0"/>
              </a:spcBef>
              <a:spcAft>
                <a:spcPts val="0"/>
              </a:spcAft>
              <a:buSzPts val="2828"/>
              <a:buFont typeface="Noto Sans Symbols"/>
              <a:buChar char="❑"/>
            </a:pPr>
            <a:r>
              <a:rPr lang="en-US" sz="2827"/>
              <a:t>Company Role</a:t>
            </a:r>
            <a:endParaRPr sz="2827"/>
          </a:p>
          <a:p>
            <a:pPr marL="457200" lvl="0" indent="-408175" algn="l" rtl="0">
              <a:lnSpc>
                <a:spcPct val="80000"/>
              </a:lnSpc>
              <a:spcBef>
                <a:spcPts val="0"/>
              </a:spcBef>
              <a:spcAft>
                <a:spcPts val="0"/>
              </a:spcAft>
              <a:buSzPts val="2828"/>
              <a:buFont typeface="Noto Sans Symbols"/>
              <a:buChar char="❑"/>
            </a:pPr>
            <a:r>
              <a:rPr lang="en-US" sz="2827"/>
              <a:t>Admin Role</a:t>
            </a:r>
            <a:endParaRPr sz="2827"/>
          </a:p>
          <a:p>
            <a:pPr marL="457200" lvl="0" indent="-408175" algn="l" rtl="0">
              <a:lnSpc>
                <a:spcPct val="80000"/>
              </a:lnSpc>
              <a:spcBef>
                <a:spcPts val="0"/>
              </a:spcBef>
              <a:spcAft>
                <a:spcPts val="0"/>
              </a:spcAft>
              <a:buSzPts val="2828"/>
              <a:buFont typeface="Noto Sans Symbols"/>
              <a:buChar char="❑"/>
            </a:pPr>
            <a:r>
              <a:rPr lang="en-US" sz="2827"/>
              <a:t>Demo video</a:t>
            </a:r>
            <a:endParaRPr sz="2827"/>
          </a:p>
          <a:p>
            <a:pPr marL="457200" lvl="0" indent="-408175" algn="l" rtl="0">
              <a:lnSpc>
                <a:spcPct val="80000"/>
              </a:lnSpc>
              <a:spcBef>
                <a:spcPts val="0"/>
              </a:spcBef>
              <a:spcAft>
                <a:spcPts val="0"/>
              </a:spcAft>
              <a:buSzPts val="2828"/>
              <a:buFont typeface="Noto Sans Symbols"/>
              <a:buChar char="❑"/>
            </a:pPr>
            <a:r>
              <a:rPr lang="en-US" sz="2827"/>
              <a:t>Mail Validation</a:t>
            </a:r>
            <a:endParaRPr sz="2827"/>
          </a:p>
          <a:p>
            <a:pPr marL="457200" lvl="0" indent="-408175" algn="l" rtl="0">
              <a:lnSpc>
                <a:spcPct val="80000"/>
              </a:lnSpc>
              <a:spcBef>
                <a:spcPts val="0"/>
              </a:spcBef>
              <a:spcAft>
                <a:spcPts val="0"/>
              </a:spcAft>
              <a:buSzPts val="2828"/>
              <a:buFont typeface="Noto Sans Symbols"/>
              <a:buChar char="❑"/>
            </a:pPr>
            <a:r>
              <a:rPr lang="en-US" sz="2827"/>
              <a:t>Future Implementations</a:t>
            </a:r>
            <a:endParaRPr sz="2827"/>
          </a:p>
          <a:p>
            <a:pPr marL="457200" lvl="0" indent="-408175" algn="l" rtl="0">
              <a:lnSpc>
                <a:spcPct val="80000"/>
              </a:lnSpc>
              <a:spcBef>
                <a:spcPts val="0"/>
              </a:spcBef>
              <a:spcAft>
                <a:spcPts val="0"/>
              </a:spcAft>
              <a:buSzPts val="2828"/>
              <a:buChar char="❑"/>
            </a:pPr>
            <a:r>
              <a:rPr lang="en-US" sz="2827"/>
              <a:t>Lessons Learnt</a:t>
            </a:r>
            <a:endParaRPr sz="2827"/>
          </a:p>
          <a:p>
            <a:pPr marL="457200" lvl="0" indent="-408175" algn="l" rtl="0">
              <a:lnSpc>
                <a:spcPct val="80000"/>
              </a:lnSpc>
              <a:spcBef>
                <a:spcPts val="0"/>
              </a:spcBef>
              <a:spcAft>
                <a:spcPts val="0"/>
              </a:spcAft>
              <a:buSzPts val="2828"/>
              <a:buChar char="❑"/>
            </a:pPr>
            <a:r>
              <a:rPr lang="en-US" sz="2827"/>
              <a:t>Summary</a:t>
            </a:r>
            <a:endParaRPr sz="2827"/>
          </a:p>
          <a:p>
            <a:pPr marL="457200" lvl="0" indent="-408175" algn="l" rtl="0">
              <a:lnSpc>
                <a:spcPct val="80000"/>
              </a:lnSpc>
              <a:spcBef>
                <a:spcPts val="0"/>
              </a:spcBef>
              <a:spcAft>
                <a:spcPts val="0"/>
              </a:spcAft>
              <a:buSzPts val="2828"/>
              <a:buChar char="❑"/>
            </a:pPr>
            <a:r>
              <a:rPr lang="en-US" sz="2827"/>
              <a:t>References</a:t>
            </a:r>
            <a:endParaRPr sz="2827"/>
          </a:p>
          <a:p>
            <a:pPr marL="91440" lvl="0" indent="0" algn="l" rtl="0">
              <a:lnSpc>
                <a:spcPct val="80000"/>
              </a:lnSpc>
              <a:spcBef>
                <a:spcPts val="1400"/>
              </a:spcBef>
              <a:spcAft>
                <a:spcPts val="0"/>
              </a:spcAft>
              <a:buSzPts val="358"/>
              <a:buNone/>
            </a:pPr>
            <a:endParaRPr sz="2827"/>
          </a:p>
          <a:p>
            <a:pPr marL="0" lvl="0" indent="0" algn="l" rtl="0">
              <a:lnSpc>
                <a:spcPct val="80000"/>
              </a:lnSpc>
              <a:spcBef>
                <a:spcPts val="0"/>
              </a:spcBef>
              <a:spcAft>
                <a:spcPts val="0"/>
              </a:spcAft>
              <a:buSzPts val="358"/>
              <a:buNone/>
            </a:pPr>
            <a:endParaRPr sz="1510"/>
          </a:p>
          <a:p>
            <a:pPr marL="91440" lvl="0" indent="0" algn="l" rtl="0">
              <a:lnSpc>
                <a:spcPct val="80000"/>
              </a:lnSpc>
              <a:spcBef>
                <a:spcPts val="1400"/>
              </a:spcBef>
              <a:spcAft>
                <a:spcPts val="0"/>
              </a:spcAft>
              <a:buSzPts val="650"/>
              <a:buFont typeface="Arial"/>
              <a:buNone/>
            </a:pPr>
            <a:endParaRPr sz="1510"/>
          </a:p>
        </p:txBody>
      </p:sp>
      <p:sp>
        <p:nvSpPr>
          <p:cNvPr id="137" name="Google Shape;137;p3"/>
          <p:cNvSpPr/>
          <p:nvPr/>
        </p:nvSpPr>
        <p:spPr>
          <a:xfrm>
            <a:off x="9802321" y="64436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a:t>
            </a:r>
            <a:endParaRPr sz="1400" b="0" i="0" u="none" strike="noStrike" cap="none">
              <a:solidFill>
                <a:srgbClr val="000000"/>
              </a:solidFill>
              <a:latin typeface="Arial"/>
              <a:ea typeface="Arial"/>
              <a:cs typeface="Arial"/>
              <a:sym typeface="Arial"/>
            </a:endParaRPr>
          </a:p>
        </p:txBody>
      </p:sp>
      <p:sp>
        <p:nvSpPr>
          <p:cNvPr id="138" name="Google Shape;138;p3"/>
          <p:cNvSpPr/>
          <p:nvPr/>
        </p:nvSpPr>
        <p:spPr>
          <a:xfrm>
            <a:off x="997928" y="6433416"/>
            <a:ext cx="40509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861449af9b_0_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dk1"/>
              </a:buClr>
              <a:buSzPts val="1100"/>
              <a:buFont typeface="Arial"/>
              <a:buNone/>
            </a:pPr>
            <a:r>
              <a:rPr lang="en-US" b="1"/>
              <a:t>Dashboard</a:t>
            </a:r>
            <a:endParaRPr b="1"/>
          </a:p>
        </p:txBody>
      </p:sp>
      <p:pic>
        <p:nvPicPr>
          <p:cNvPr id="409" name="Google Shape;409;g1861449af9b_0_13"/>
          <p:cNvPicPr preferRelativeResize="0"/>
          <p:nvPr/>
        </p:nvPicPr>
        <p:blipFill rotWithShape="1">
          <a:blip r:embed="rId3">
            <a:alphaModFix/>
          </a:blip>
          <a:srcRect l="12571" t="10622" r="13128" b="-5462"/>
          <a:stretch/>
        </p:blipFill>
        <p:spPr>
          <a:xfrm>
            <a:off x="6370875" y="1965275"/>
            <a:ext cx="5052300" cy="3946775"/>
          </a:xfrm>
          <a:prstGeom prst="rect">
            <a:avLst/>
          </a:prstGeom>
          <a:noFill/>
          <a:ln>
            <a:noFill/>
          </a:ln>
        </p:spPr>
      </p:pic>
      <p:sp>
        <p:nvSpPr>
          <p:cNvPr id="410" name="Google Shape;410;g1861449af9b_0_13"/>
          <p:cNvSpPr/>
          <p:nvPr/>
        </p:nvSpPr>
        <p:spPr>
          <a:xfrm>
            <a:off x="9727572" y="643504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a:t>
            </a:r>
            <a:r>
              <a:rPr lang="en-US" sz="1800">
                <a:solidFill>
                  <a:schemeClr val="dk1"/>
                </a:solidFill>
                <a:latin typeface="Times New Roman"/>
                <a:ea typeface="Times New Roman"/>
                <a:cs typeface="Times New Roman"/>
                <a:sym typeface="Times New Roman"/>
              </a:rPr>
              <a:t>30</a:t>
            </a:r>
            <a:r>
              <a:rPr lang="en-US" sz="18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411" name="Google Shape;411;g1861449af9b_0_13"/>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412" name="Google Shape;412;g1861449af9b_0_13"/>
          <p:cNvSpPr txBox="1"/>
          <p:nvPr/>
        </p:nvSpPr>
        <p:spPr>
          <a:xfrm>
            <a:off x="6370875" y="5912050"/>
            <a:ext cx="5052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a:t>
            </a:r>
            <a:r>
              <a:rPr lang="en-US" sz="1800">
                <a:latin typeface="Calibri"/>
                <a:ea typeface="Calibri"/>
                <a:cs typeface="Calibri"/>
                <a:sym typeface="Calibri"/>
              </a:rPr>
              <a:t>6</a:t>
            </a:r>
            <a:r>
              <a:rPr lang="en-US" sz="1800" b="0" i="0" u="none" strike="noStrike" cap="none">
                <a:solidFill>
                  <a:srgbClr val="000000"/>
                </a:solidFill>
                <a:latin typeface="Calibri"/>
                <a:ea typeface="Calibri"/>
                <a:cs typeface="Calibri"/>
                <a:sym typeface="Calibri"/>
              </a:rPr>
              <a:t> : Application details in Admin dashboard</a:t>
            </a:r>
            <a:endParaRPr sz="1800" b="0" i="0" u="none" strike="noStrike" cap="none">
              <a:solidFill>
                <a:srgbClr val="000000"/>
              </a:solidFill>
              <a:latin typeface="Calibri"/>
              <a:ea typeface="Calibri"/>
              <a:cs typeface="Calibri"/>
              <a:sym typeface="Calibri"/>
            </a:endParaRPr>
          </a:p>
        </p:txBody>
      </p:sp>
      <p:sp>
        <p:nvSpPr>
          <p:cNvPr id="413" name="Google Shape;413;g1861449af9b_0_13"/>
          <p:cNvSpPr txBox="1"/>
          <p:nvPr/>
        </p:nvSpPr>
        <p:spPr>
          <a:xfrm>
            <a:off x="1246250" y="1965275"/>
            <a:ext cx="406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4" name="Google Shape;414;g1861449af9b_0_13"/>
          <p:cNvSpPr txBox="1"/>
          <p:nvPr/>
        </p:nvSpPr>
        <p:spPr>
          <a:xfrm>
            <a:off x="1453475" y="2088100"/>
            <a:ext cx="1078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5" name="Google Shape;415;g1861449af9b_0_13"/>
          <p:cNvSpPr txBox="1"/>
          <p:nvPr/>
        </p:nvSpPr>
        <p:spPr>
          <a:xfrm>
            <a:off x="1246250" y="1965275"/>
            <a:ext cx="467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16" name="Google Shape;416;g1861449af9b_0_13"/>
          <p:cNvSpPr txBox="1"/>
          <p:nvPr/>
        </p:nvSpPr>
        <p:spPr>
          <a:xfrm>
            <a:off x="1246250" y="1880550"/>
            <a:ext cx="5261100" cy="4090800"/>
          </a:xfrm>
          <a:prstGeom prst="rect">
            <a:avLst/>
          </a:prstGeom>
          <a:noFill/>
          <a:ln>
            <a:noFill/>
          </a:ln>
        </p:spPr>
        <p:txBody>
          <a:bodyPr spcFirstLastPara="1" wrap="square" lIns="91425" tIns="91425" rIns="91425" bIns="91425" anchor="t" anchorCtr="0">
            <a:normAutofit lnSpcReduction="10000"/>
          </a:bodyPr>
          <a:lstStyle/>
          <a:p>
            <a:pPr marL="508000" lvl="0" indent="-457200" algn="l" rtl="0">
              <a:lnSpc>
                <a:spcPct val="115000"/>
              </a:lnSpc>
              <a:spcBef>
                <a:spcPts val="0"/>
              </a:spcBef>
              <a:spcAft>
                <a:spcPts val="0"/>
              </a:spcAft>
              <a:buClr>
                <a:schemeClr val="accent1"/>
              </a:buClr>
              <a:buSzPts val="2800"/>
              <a:buFont typeface="Wingdings" panose="05000000000000000000" pitchFamily="2" charset="2"/>
              <a:buChar char="q"/>
            </a:pPr>
            <a:r>
              <a:rPr lang="en-US" sz="2800" dirty="0">
                <a:solidFill>
                  <a:schemeClr val="dk1"/>
                </a:solidFill>
                <a:latin typeface="Calibri"/>
                <a:ea typeface="Calibri"/>
                <a:cs typeface="Calibri"/>
                <a:sym typeface="Calibri"/>
              </a:rPr>
              <a:t>Here is the dashboard for admin page.</a:t>
            </a:r>
            <a:endParaRPr sz="2800" dirty="0">
              <a:solidFill>
                <a:schemeClr val="dk1"/>
              </a:solidFill>
              <a:latin typeface="Calibri"/>
              <a:ea typeface="Calibri"/>
              <a:cs typeface="Calibri"/>
              <a:sym typeface="Calibri"/>
            </a:endParaRPr>
          </a:p>
          <a:p>
            <a:pPr marL="508000" lvl="0" indent="-457200" algn="l" rtl="0">
              <a:lnSpc>
                <a:spcPct val="115000"/>
              </a:lnSpc>
              <a:spcBef>
                <a:spcPts val="0"/>
              </a:spcBef>
              <a:spcAft>
                <a:spcPts val="0"/>
              </a:spcAft>
              <a:buClr>
                <a:schemeClr val="accent1"/>
              </a:buClr>
              <a:buSzPts val="2800"/>
              <a:buFont typeface="Wingdings" panose="05000000000000000000" pitchFamily="2" charset="2"/>
              <a:buChar char="q"/>
            </a:pPr>
            <a:r>
              <a:rPr lang="en-US" sz="2800" dirty="0">
                <a:solidFill>
                  <a:schemeClr val="dk1"/>
                </a:solidFill>
                <a:latin typeface="Calibri"/>
                <a:ea typeface="Calibri"/>
                <a:cs typeface="Calibri"/>
                <a:sym typeface="Calibri"/>
              </a:rPr>
              <a:t>Admin have access to see the total number of jobs applied by the student and total number of jobs posted by the company and also have access to accept or reject the fake data. </a:t>
            </a:r>
            <a:endParaRPr sz="2800" dirty="0">
              <a:solidFill>
                <a:schemeClr val="dk1"/>
              </a:solidFill>
              <a:latin typeface="Calibri"/>
              <a:ea typeface="Calibri"/>
              <a:cs typeface="Calibri"/>
              <a:sym typeface="Calibri"/>
            </a:endParaRPr>
          </a:p>
          <a:p>
            <a:pPr marL="914400" lvl="0" indent="0" algn="l" rtl="0">
              <a:spcBef>
                <a:spcPts val="0"/>
              </a:spcBef>
              <a:spcAft>
                <a:spcPts val="0"/>
              </a:spcAft>
              <a:buNone/>
            </a:pPr>
            <a:endParaRPr sz="2800" dirty="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861449af9b_0_19"/>
          <p:cNvSpPr txBox="1">
            <a:spLocks noGrp="1"/>
          </p:cNvSpPr>
          <p:nvPr>
            <p:ph type="title"/>
          </p:nvPr>
        </p:nvSpPr>
        <p:spPr>
          <a:xfrm>
            <a:off x="1097275" y="899801"/>
            <a:ext cx="10058400" cy="7752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sz="4200" b="1"/>
              <a:t>Total Students in Admin page</a:t>
            </a:r>
            <a:endParaRPr sz="4200" b="1"/>
          </a:p>
        </p:txBody>
      </p:sp>
      <p:sp>
        <p:nvSpPr>
          <p:cNvPr id="422" name="Google Shape;422;g1861449af9b_0_19"/>
          <p:cNvSpPr txBox="1">
            <a:spLocks noGrp="1"/>
          </p:cNvSpPr>
          <p:nvPr>
            <p:ph type="body" idx="1"/>
          </p:nvPr>
        </p:nvSpPr>
        <p:spPr>
          <a:xfrm>
            <a:off x="1097275" y="1845725"/>
            <a:ext cx="10058400" cy="4198200"/>
          </a:xfrm>
          <a:prstGeom prst="rect">
            <a:avLst/>
          </a:prstGeom>
          <a:noFill/>
          <a:ln>
            <a:noFill/>
          </a:ln>
        </p:spPr>
        <p:txBody>
          <a:bodyPr spcFirstLastPara="1" wrap="square" lIns="0" tIns="45700" rIns="0" bIns="45700" anchor="t" anchorCtr="0">
            <a:normAutofit/>
          </a:bodyPr>
          <a:lstStyle/>
          <a:p>
            <a:pPr marL="508000" lvl="0" indent="-457200" algn="l" rtl="0">
              <a:lnSpc>
                <a:spcPct val="100000"/>
              </a:lnSpc>
              <a:spcBef>
                <a:spcPts val="0"/>
              </a:spcBef>
              <a:spcAft>
                <a:spcPts val="0"/>
              </a:spcAft>
              <a:buSzPts val="2800"/>
              <a:buFont typeface="Wingdings" panose="05000000000000000000" pitchFamily="2" charset="2"/>
              <a:buChar char="q"/>
            </a:pPr>
            <a:r>
              <a:rPr lang="en-US" sz="2800" dirty="0">
                <a:solidFill>
                  <a:schemeClr val="dk1"/>
                </a:solidFill>
              </a:rPr>
              <a:t>Here is the figure that </a:t>
            </a:r>
            <a:endParaRPr sz="2800" dirty="0">
              <a:solidFill>
                <a:schemeClr val="dk1"/>
              </a:solidFill>
            </a:endParaRPr>
          </a:p>
          <a:p>
            <a:pPr marL="457200" lvl="0" indent="0" algn="l" rtl="0">
              <a:lnSpc>
                <a:spcPct val="100000"/>
              </a:lnSpc>
              <a:spcBef>
                <a:spcPts val="0"/>
              </a:spcBef>
              <a:spcAft>
                <a:spcPts val="0"/>
              </a:spcAft>
              <a:buNone/>
            </a:pPr>
            <a:r>
              <a:rPr lang="en-US" sz="2800" dirty="0">
                <a:solidFill>
                  <a:schemeClr val="dk1"/>
                </a:solidFill>
              </a:rPr>
              <a:t>displays the applied </a:t>
            </a:r>
            <a:endParaRPr sz="2800" dirty="0">
              <a:solidFill>
                <a:schemeClr val="dk1"/>
              </a:solidFill>
            </a:endParaRPr>
          </a:p>
          <a:p>
            <a:pPr marL="457200" lvl="0" indent="0" algn="l" rtl="0">
              <a:lnSpc>
                <a:spcPct val="100000"/>
              </a:lnSpc>
              <a:spcBef>
                <a:spcPts val="0"/>
              </a:spcBef>
              <a:spcAft>
                <a:spcPts val="0"/>
              </a:spcAft>
              <a:buNone/>
            </a:pPr>
            <a:r>
              <a:rPr lang="en-US" sz="2800" dirty="0">
                <a:solidFill>
                  <a:schemeClr val="dk1"/>
                </a:solidFill>
              </a:rPr>
              <a:t>student details. </a:t>
            </a:r>
            <a:endParaRPr sz="2800" dirty="0">
              <a:solidFill>
                <a:schemeClr val="dk1"/>
              </a:solidFill>
            </a:endParaRPr>
          </a:p>
          <a:p>
            <a:pPr marL="457200" lvl="0" indent="0" algn="l" rtl="0">
              <a:lnSpc>
                <a:spcPct val="90000"/>
              </a:lnSpc>
              <a:spcBef>
                <a:spcPts val="1200"/>
              </a:spcBef>
              <a:spcAft>
                <a:spcPts val="0"/>
              </a:spcAft>
              <a:buNone/>
            </a:pPr>
            <a:endParaRPr dirty="0"/>
          </a:p>
        </p:txBody>
      </p:sp>
      <p:pic>
        <p:nvPicPr>
          <p:cNvPr id="423" name="Google Shape;423;g1861449af9b_0_19"/>
          <p:cNvPicPr preferRelativeResize="0"/>
          <p:nvPr/>
        </p:nvPicPr>
        <p:blipFill rotWithShape="1">
          <a:blip r:embed="rId3">
            <a:alphaModFix/>
          </a:blip>
          <a:srcRect l="13936" t="4179" r="40055" b="41332"/>
          <a:stretch/>
        </p:blipFill>
        <p:spPr>
          <a:xfrm>
            <a:off x="5424750" y="1845625"/>
            <a:ext cx="5609224" cy="3736701"/>
          </a:xfrm>
          <a:prstGeom prst="rect">
            <a:avLst/>
          </a:prstGeom>
          <a:noFill/>
          <a:ln>
            <a:noFill/>
          </a:ln>
        </p:spPr>
      </p:pic>
      <p:sp>
        <p:nvSpPr>
          <p:cNvPr id="424" name="Google Shape;424;g1861449af9b_0_19"/>
          <p:cNvSpPr/>
          <p:nvPr/>
        </p:nvSpPr>
        <p:spPr>
          <a:xfrm>
            <a:off x="9727572" y="643504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31</a:t>
            </a:r>
            <a:endParaRPr sz="1400" b="0" i="0" u="none" strike="noStrike" cap="none">
              <a:solidFill>
                <a:srgbClr val="000000"/>
              </a:solidFill>
              <a:latin typeface="Arial"/>
              <a:ea typeface="Arial"/>
              <a:cs typeface="Arial"/>
              <a:sym typeface="Arial"/>
            </a:endParaRPr>
          </a:p>
        </p:txBody>
      </p:sp>
      <p:sp>
        <p:nvSpPr>
          <p:cNvPr id="425" name="Google Shape;425;g1861449af9b_0_19"/>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426" name="Google Shape;426;g1861449af9b_0_19"/>
          <p:cNvSpPr txBox="1"/>
          <p:nvPr/>
        </p:nvSpPr>
        <p:spPr>
          <a:xfrm>
            <a:off x="6039128" y="5582325"/>
            <a:ext cx="5055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2</a:t>
            </a:r>
            <a:r>
              <a:rPr lang="en-US" sz="1800">
                <a:latin typeface="Calibri"/>
                <a:ea typeface="Calibri"/>
                <a:cs typeface="Calibri"/>
                <a:sym typeface="Calibri"/>
              </a:rPr>
              <a:t>7</a:t>
            </a:r>
            <a:r>
              <a:rPr lang="en-US" sz="1800" b="0" i="0" u="none" strike="noStrike" cap="none">
                <a:solidFill>
                  <a:srgbClr val="000000"/>
                </a:solidFill>
                <a:latin typeface="Calibri"/>
                <a:ea typeface="Calibri"/>
                <a:cs typeface="Calibri"/>
                <a:sym typeface="Calibri"/>
              </a:rPr>
              <a:t>: Student Details in Admin Dashboard</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885099614f_1_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4800"/>
              <a:buFont typeface="Arial"/>
              <a:buNone/>
            </a:pPr>
            <a:r>
              <a:rPr lang="en-US" sz="4200" b="1"/>
              <a:t>Total Company in Admin page</a:t>
            </a:r>
            <a:endParaRPr b="1"/>
          </a:p>
        </p:txBody>
      </p:sp>
      <p:sp>
        <p:nvSpPr>
          <p:cNvPr id="432" name="Google Shape;432;g1885099614f_1_0"/>
          <p:cNvSpPr txBox="1">
            <a:spLocks noGrp="1"/>
          </p:cNvSpPr>
          <p:nvPr>
            <p:ph type="body" idx="1"/>
          </p:nvPr>
        </p:nvSpPr>
        <p:spPr>
          <a:xfrm>
            <a:off x="1097278" y="1845725"/>
            <a:ext cx="4527300" cy="4023300"/>
          </a:xfrm>
          <a:prstGeom prst="rect">
            <a:avLst/>
          </a:prstGeom>
        </p:spPr>
        <p:txBody>
          <a:bodyPr spcFirstLastPara="1" wrap="square" lIns="0" tIns="45700" rIns="0" bIns="45700" anchor="t" anchorCtr="0">
            <a:normAutofit/>
          </a:bodyPr>
          <a:lstStyle/>
          <a:p>
            <a:pPr marL="508000" lvl="0" indent="-457200" algn="l" rtl="0">
              <a:lnSpc>
                <a:spcPct val="100000"/>
              </a:lnSpc>
              <a:spcBef>
                <a:spcPts val="0"/>
              </a:spcBef>
              <a:spcAft>
                <a:spcPts val="0"/>
              </a:spcAft>
              <a:buSzPts val="2800"/>
              <a:buFont typeface="Wingdings" panose="05000000000000000000" pitchFamily="2" charset="2"/>
              <a:buChar char="q"/>
            </a:pPr>
            <a:r>
              <a:rPr lang="en-US" sz="2800" dirty="0">
                <a:solidFill>
                  <a:schemeClr val="dk1"/>
                </a:solidFill>
              </a:rPr>
              <a:t>Here is the figure that </a:t>
            </a:r>
            <a:endParaRPr sz="2800" dirty="0">
              <a:solidFill>
                <a:schemeClr val="dk1"/>
              </a:solidFill>
            </a:endParaRPr>
          </a:p>
          <a:p>
            <a:pPr marL="457200" lvl="0" indent="0" algn="l" rtl="0">
              <a:lnSpc>
                <a:spcPct val="100000"/>
              </a:lnSpc>
              <a:spcBef>
                <a:spcPts val="0"/>
              </a:spcBef>
              <a:spcAft>
                <a:spcPts val="0"/>
              </a:spcAft>
              <a:buNone/>
            </a:pPr>
            <a:r>
              <a:rPr lang="en-US" sz="2800" dirty="0">
                <a:solidFill>
                  <a:schemeClr val="dk1"/>
                </a:solidFill>
              </a:rPr>
              <a:t>displays the </a:t>
            </a:r>
            <a:endParaRPr sz="2800" dirty="0">
              <a:solidFill>
                <a:schemeClr val="dk1"/>
              </a:solidFill>
            </a:endParaRPr>
          </a:p>
          <a:p>
            <a:pPr marL="457200" lvl="0" indent="0" algn="l" rtl="0">
              <a:lnSpc>
                <a:spcPct val="100000"/>
              </a:lnSpc>
              <a:spcBef>
                <a:spcPts val="0"/>
              </a:spcBef>
              <a:spcAft>
                <a:spcPts val="0"/>
              </a:spcAft>
              <a:buNone/>
            </a:pPr>
            <a:r>
              <a:rPr lang="en-US" sz="2800" dirty="0">
                <a:solidFill>
                  <a:schemeClr val="dk1"/>
                </a:solidFill>
              </a:rPr>
              <a:t>company details. </a:t>
            </a:r>
            <a:endParaRPr sz="2800" dirty="0">
              <a:solidFill>
                <a:schemeClr val="dk1"/>
              </a:solidFill>
            </a:endParaRPr>
          </a:p>
          <a:p>
            <a:pPr marL="457200" lvl="0" indent="0" algn="l" rtl="0">
              <a:lnSpc>
                <a:spcPct val="100000"/>
              </a:lnSpc>
              <a:spcBef>
                <a:spcPts val="0"/>
              </a:spcBef>
              <a:spcAft>
                <a:spcPts val="0"/>
              </a:spcAft>
              <a:buNone/>
            </a:pPr>
            <a:endParaRPr sz="2800" dirty="0">
              <a:solidFill>
                <a:schemeClr val="dk1"/>
              </a:solidFill>
            </a:endParaRPr>
          </a:p>
          <a:p>
            <a:pPr marL="457200" lvl="0" indent="0" algn="l" rtl="0">
              <a:spcBef>
                <a:spcPts val="1200"/>
              </a:spcBef>
              <a:spcAft>
                <a:spcPts val="0"/>
              </a:spcAft>
              <a:buNone/>
            </a:pPr>
            <a:endParaRPr dirty="0"/>
          </a:p>
          <a:p>
            <a:pPr marL="457200" lvl="0" indent="0" algn="l" rtl="0">
              <a:spcBef>
                <a:spcPts val="1200"/>
              </a:spcBef>
              <a:spcAft>
                <a:spcPts val="0"/>
              </a:spcAft>
              <a:buNone/>
            </a:pPr>
            <a:endParaRPr dirty="0"/>
          </a:p>
        </p:txBody>
      </p:sp>
      <p:pic>
        <p:nvPicPr>
          <p:cNvPr id="433" name="Google Shape;433;g1885099614f_1_0"/>
          <p:cNvPicPr preferRelativeResize="0"/>
          <p:nvPr/>
        </p:nvPicPr>
        <p:blipFill rotWithShape="1">
          <a:blip r:embed="rId3">
            <a:alphaModFix/>
          </a:blip>
          <a:srcRect l="15619" t="4178" r="46099" b="49848"/>
          <a:stretch/>
        </p:blipFill>
        <p:spPr>
          <a:xfrm>
            <a:off x="5773025" y="2214227"/>
            <a:ext cx="5260288" cy="3553000"/>
          </a:xfrm>
          <a:prstGeom prst="rect">
            <a:avLst/>
          </a:prstGeom>
          <a:noFill/>
          <a:ln>
            <a:noFill/>
          </a:ln>
        </p:spPr>
      </p:pic>
      <p:sp>
        <p:nvSpPr>
          <p:cNvPr id="434" name="Google Shape;434;g1885099614f_1_0"/>
          <p:cNvSpPr txBox="1"/>
          <p:nvPr/>
        </p:nvSpPr>
        <p:spPr>
          <a:xfrm>
            <a:off x="2436125" y="5767225"/>
            <a:ext cx="1025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35" name="Google Shape;435;g1885099614f_1_0"/>
          <p:cNvSpPr txBox="1"/>
          <p:nvPr/>
        </p:nvSpPr>
        <p:spPr>
          <a:xfrm>
            <a:off x="5905800" y="5705725"/>
            <a:ext cx="5588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Fig 28 : Company  Details in Admin Dashboard</a:t>
            </a:r>
            <a:endParaRPr>
              <a:latin typeface="Calibri"/>
              <a:ea typeface="Calibri"/>
              <a:cs typeface="Calibri"/>
              <a:sym typeface="Calibri"/>
            </a:endParaRPr>
          </a:p>
        </p:txBody>
      </p:sp>
      <p:sp>
        <p:nvSpPr>
          <p:cNvPr id="2" name="Google Shape;443;g1861449af9b_0_25">
            <a:extLst>
              <a:ext uri="{FF2B5EF4-FFF2-40B4-BE49-F238E27FC236}">
                <a16:creationId xmlns:a16="http://schemas.microsoft.com/office/drawing/2014/main" id="{F6369A9D-FB63-4F66-0C92-1FCC90E7B06D}"/>
              </a:ext>
            </a:extLst>
          </p:cNvPr>
          <p:cNvSpPr/>
          <p:nvPr/>
        </p:nvSpPr>
        <p:spPr>
          <a:xfrm>
            <a:off x="1097280" y="6455597"/>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3" name="Google Shape;442;g1861449af9b_0_25">
            <a:extLst>
              <a:ext uri="{FF2B5EF4-FFF2-40B4-BE49-F238E27FC236}">
                <a16:creationId xmlns:a16="http://schemas.microsoft.com/office/drawing/2014/main" id="{788EF509-C30B-4786-EDA4-6B56BAC308EA}"/>
              </a:ext>
            </a:extLst>
          </p:cNvPr>
          <p:cNvSpPr/>
          <p:nvPr/>
        </p:nvSpPr>
        <p:spPr>
          <a:xfrm>
            <a:off x="9727680" y="64437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Page: </a:t>
            </a:r>
            <a:r>
              <a:rPr lang="en-US" sz="1800" dirty="0">
                <a:solidFill>
                  <a:schemeClr val="dk1"/>
                </a:solidFill>
                <a:latin typeface="Times New Roman"/>
                <a:ea typeface="Times New Roman"/>
                <a:cs typeface="Times New Roman"/>
                <a:sym typeface="Times New Roman"/>
              </a:rPr>
              <a:t>32</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g1861449af9b_0_2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Total Jobs Available in Admin page</a:t>
            </a:r>
            <a:endParaRPr b="1"/>
          </a:p>
        </p:txBody>
      </p:sp>
      <p:pic>
        <p:nvPicPr>
          <p:cNvPr id="441" name="Google Shape;441;g1861449af9b_0_25"/>
          <p:cNvPicPr preferRelativeResize="0"/>
          <p:nvPr/>
        </p:nvPicPr>
        <p:blipFill rotWithShape="1">
          <a:blip r:embed="rId3">
            <a:alphaModFix/>
          </a:blip>
          <a:srcRect l="18395" t="5669" r="19476"/>
          <a:stretch/>
        </p:blipFill>
        <p:spPr>
          <a:xfrm>
            <a:off x="6059600" y="1737400"/>
            <a:ext cx="4688000" cy="4003801"/>
          </a:xfrm>
          <a:prstGeom prst="rect">
            <a:avLst/>
          </a:prstGeom>
          <a:noFill/>
          <a:ln>
            <a:noFill/>
          </a:ln>
        </p:spPr>
      </p:pic>
      <p:sp>
        <p:nvSpPr>
          <p:cNvPr id="442" name="Google Shape;442;g1861449af9b_0_25"/>
          <p:cNvSpPr/>
          <p:nvPr/>
        </p:nvSpPr>
        <p:spPr>
          <a:xfrm>
            <a:off x="9727680" y="64437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33</a:t>
            </a:r>
            <a:endParaRPr sz="1400" b="0" i="0" u="none" strike="noStrike" cap="none">
              <a:solidFill>
                <a:srgbClr val="000000"/>
              </a:solidFill>
              <a:latin typeface="Arial"/>
              <a:ea typeface="Arial"/>
              <a:cs typeface="Arial"/>
              <a:sym typeface="Arial"/>
            </a:endParaRPr>
          </a:p>
        </p:txBody>
      </p:sp>
      <p:sp>
        <p:nvSpPr>
          <p:cNvPr id="443" name="Google Shape;443;g1861449af9b_0_25"/>
          <p:cNvSpPr/>
          <p:nvPr/>
        </p:nvSpPr>
        <p:spPr>
          <a:xfrm>
            <a:off x="1097280" y="6455597"/>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444" name="Google Shape;444;g1861449af9b_0_25"/>
          <p:cNvSpPr txBox="1"/>
          <p:nvPr/>
        </p:nvSpPr>
        <p:spPr>
          <a:xfrm>
            <a:off x="7144600" y="5741200"/>
            <a:ext cx="4176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Fig 2</a:t>
            </a:r>
            <a:r>
              <a:rPr lang="en-US" sz="1800">
                <a:solidFill>
                  <a:schemeClr val="dk1"/>
                </a:solidFill>
                <a:latin typeface="Calibri"/>
                <a:ea typeface="Calibri"/>
                <a:cs typeface="Calibri"/>
                <a:sym typeface="Calibri"/>
              </a:rPr>
              <a:t>9</a:t>
            </a:r>
            <a:r>
              <a:rPr lang="en-US" sz="1800" b="0" i="0" u="none" strike="noStrike" cap="none">
                <a:solidFill>
                  <a:schemeClr val="dk1"/>
                </a:solidFill>
                <a:latin typeface="Calibri"/>
                <a:ea typeface="Calibri"/>
                <a:cs typeface="Calibri"/>
                <a:sym typeface="Calibri"/>
              </a:rPr>
              <a:t> : Jobs Details in Admin Dashboard</a:t>
            </a:r>
            <a:endParaRPr sz="1400" b="0" i="0" u="none" strike="noStrike" cap="none">
              <a:solidFill>
                <a:srgbClr val="000000"/>
              </a:solidFill>
              <a:latin typeface="Arial"/>
              <a:ea typeface="Arial"/>
              <a:cs typeface="Arial"/>
              <a:sym typeface="Arial"/>
            </a:endParaRPr>
          </a:p>
        </p:txBody>
      </p:sp>
      <p:sp>
        <p:nvSpPr>
          <p:cNvPr id="445" name="Google Shape;445;g1861449af9b_0_25"/>
          <p:cNvSpPr txBox="1"/>
          <p:nvPr/>
        </p:nvSpPr>
        <p:spPr>
          <a:xfrm>
            <a:off x="327550" y="1944800"/>
            <a:ext cx="5936700" cy="3796500"/>
          </a:xfrm>
          <a:prstGeom prst="rect">
            <a:avLst/>
          </a:prstGeom>
          <a:noFill/>
          <a:ln>
            <a:noFill/>
          </a:ln>
        </p:spPr>
        <p:txBody>
          <a:bodyPr spcFirstLastPara="1" wrap="square" lIns="91425" tIns="91425" rIns="91425" bIns="91425" anchor="t" anchorCtr="0">
            <a:normAutofit/>
          </a:bodyPr>
          <a:lstStyle/>
          <a:p>
            <a:pPr marL="508000" lvl="0" indent="-457200" algn="l" rtl="0">
              <a:spcBef>
                <a:spcPts val="0"/>
              </a:spcBef>
              <a:spcAft>
                <a:spcPts val="0"/>
              </a:spcAft>
              <a:buClr>
                <a:schemeClr val="accent1"/>
              </a:buClr>
              <a:buSzPts val="2800"/>
              <a:buFont typeface="Wingdings" panose="05000000000000000000" pitchFamily="2" charset="2"/>
              <a:buChar char="q"/>
            </a:pPr>
            <a:r>
              <a:rPr lang="en-US" sz="2800" dirty="0">
                <a:latin typeface="Calibri"/>
                <a:ea typeface="Calibri"/>
                <a:cs typeface="Calibri"/>
                <a:sym typeface="Calibri"/>
              </a:rPr>
              <a:t> </a:t>
            </a:r>
            <a:r>
              <a:rPr lang="en-US" sz="2800" dirty="0">
                <a:solidFill>
                  <a:schemeClr val="dk1"/>
                </a:solidFill>
                <a:latin typeface="Calibri"/>
                <a:ea typeface="Calibri"/>
                <a:cs typeface="Calibri"/>
                <a:sym typeface="Calibri"/>
              </a:rPr>
              <a:t>If company posts n number of Jobs it is displayed in grid format.</a:t>
            </a:r>
            <a:endParaRPr sz="2800" dirty="0">
              <a:solidFill>
                <a:schemeClr val="dk1"/>
              </a:solidFill>
              <a:latin typeface="Calibri"/>
              <a:ea typeface="Calibri"/>
              <a:cs typeface="Calibri"/>
              <a:sym typeface="Calibri"/>
            </a:endParaRPr>
          </a:p>
          <a:p>
            <a:pPr marL="457200" lvl="0" indent="0" algn="l" rtl="0">
              <a:spcBef>
                <a:spcPts val="0"/>
              </a:spcBef>
              <a:spcAft>
                <a:spcPts val="0"/>
              </a:spcAft>
              <a:buNone/>
            </a:pPr>
            <a:endParaRPr sz="2800" dirty="0">
              <a:solidFill>
                <a:schemeClr val="dk1"/>
              </a:solidFill>
              <a:latin typeface="Calibri"/>
              <a:ea typeface="Calibri"/>
              <a:cs typeface="Calibri"/>
              <a:sym typeface="Calibri"/>
            </a:endParaRPr>
          </a:p>
          <a:p>
            <a:pPr marL="508000" lvl="0" indent="-457200" algn="l" rtl="0">
              <a:lnSpc>
                <a:spcPct val="115000"/>
              </a:lnSpc>
              <a:spcBef>
                <a:spcPts val="0"/>
              </a:spcBef>
              <a:spcAft>
                <a:spcPts val="0"/>
              </a:spcAft>
              <a:buClr>
                <a:schemeClr val="accent1"/>
              </a:buClr>
              <a:buSzPts val="2800"/>
              <a:buFont typeface="Wingdings" panose="05000000000000000000" pitchFamily="2" charset="2"/>
              <a:buChar char="q"/>
            </a:pPr>
            <a:r>
              <a:rPr lang="en-US" sz="2800" dirty="0">
                <a:solidFill>
                  <a:schemeClr val="dk1"/>
                </a:solidFill>
                <a:latin typeface="Calibri"/>
                <a:ea typeface="Calibri"/>
                <a:cs typeface="Calibri"/>
                <a:sym typeface="Calibri"/>
              </a:rPr>
              <a:t>This figure display grid format of three jobs that are posted by a company.</a:t>
            </a:r>
            <a:endParaRPr sz="2800" dirty="0">
              <a:solidFill>
                <a:schemeClr val="dk1"/>
              </a:solidFill>
              <a:latin typeface="Calibri"/>
              <a:ea typeface="Calibri"/>
              <a:cs typeface="Calibri"/>
              <a:sym typeface="Calibri"/>
            </a:endParaRPr>
          </a:p>
          <a:p>
            <a:pPr marL="508000" lvl="0" indent="-457200" algn="l" rtl="0">
              <a:spcBef>
                <a:spcPts val="0"/>
              </a:spcBef>
              <a:spcAft>
                <a:spcPts val="0"/>
              </a:spcAft>
              <a:buClr>
                <a:schemeClr val="accent1"/>
              </a:buClr>
              <a:buSzPts val="2800"/>
              <a:buFont typeface="Wingdings" panose="05000000000000000000" pitchFamily="2" charset="2"/>
              <a:buChar char="q"/>
            </a:pPr>
            <a:r>
              <a:rPr lang="en-US" sz="2800" dirty="0">
                <a:solidFill>
                  <a:schemeClr val="dk1"/>
                </a:solidFill>
                <a:latin typeface="Calibri"/>
                <a:ea typeface="Calibri"/>
                <a:cs typeface="Calibri"/>
                <a:sym typeface="Calibri"/>
              </a:rPr>
              <a:t>Admin can view all three Jobs.</a:t>
            </a:r>
            <a:endParaRPr sz="2800" dirty="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861449af9b_0_37"/>
          <p:cNvSpPr txBox="1">
            <a:spLocks noGrp="1"/>
          </p:cNvSpPr>
          <p:nvPr>
            <p:ph type="title"/>
          </p:nvPr>
        </p:nvSpPr>
        <p:spPr>
          <a:xfrm>
            <a:off x="1097280" y="286603"/>
            <a:ext cx="10058400" cy="383708"/>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chemeClr val="dk1"/>
              </a:buClr>
              <a:buSzPct val="25462"/>
              <a:buFont typeface="Arial"/>
              <a:buNone/>
            </a:pPr>
            <a:r>
              <a:rPr lang="en-US" b="1" dirty="0"/>
              <a:t>DEMO</a:t>
            </a:r>
            <a:endParaRPr b="1" dirty="0"/>
          </a:p>
        </p:txBody>
      </p:sp>
      <p:sp>
        <p:nvSpPr>
          <p:cNvPr id="451" name="Google Shape;451;g1861449af9b_0_37"/>
          <p:cNvSpPr txBox="1">
            <a:spLocks noGrp="1"/>
          </p:cNvSpPr>
          <p:nvPr>
            <p:ph type="body" idx="1"/>
          </p:nvPr>
        </p:nvSpPr>
        <p:spPr>
          <a:xfrm>
            <a:off x="3113070" y="5902263"/>
            <a:ext cx="7438490" cy="4002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200"/>
              </a:spcBef>
              <a:spcAft>
                <a:spcPts val="0"/>
              </a:spcAft>
              <a:buSzPts val="1800"/>
              <a:buNone/>
            </a:pPr>
            <a:r>
              <a:rPr lang="en-US" sz="1800"/>
              <a:t>	Video 1 : Demo of our web application</a:t>
            </a:r>
            <a:endParaRPr sz="1800"/>
          </a:p>
        </p:txBody>
      </p:sp>
      <p:sp>
        <p:nvSpPr>
          <p:cNvPr id="452" name="Google Shape;452;g1861449af9b_0_37"/>
          <p:cNvSpPr txBox="1"/>
          <p:nvPr/>
        </p:nvSpPr>
        <p:spPr>
          <a:xfrm>
            <a:off x="9574075" y="6583975"/>
            <a:ext cx="226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3" name="Google Shape;453;g1861449af9b_0_37"/>
          <p:cNvSpPr txBox="1"/>
          <p:nvPr/>
        </p:nvSpPr>
        <p:spPr>
          <a:xfrm>
            <a:off x="9350650" y="6396300"/>
            <a:ext cx="20283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chemeClr val="lt1"/>
                </a:highlight>
                <a:latin typeface="Calibri"/>
                <a:ea typeface="Calibri"/>
                <a:cs typeface="Calibri"/>
                <a:sym typeface="Calibri"/>
              </a:rPr>
              <a:t>Page :3</a:t>
            </a:r>
            <a:r>
              <a:rPr lang="en-US" sz="1800">
                <a:highlight>
                  <a:schemeClr val="lt1"/>
                </a:highlight>
                <a:latin typeface="Calibri"/>
                <a:ea typeface="Calibri"/>
                <a:cs typeface="Calibri"/>
                <a:sym typeface="Calibri"/>
              </a:rPr>
              <a:t>4</a:t>
            </a:r>
            <a:endParaRPr sz="1800" b="0" i="0" u="none" strike="noStrike" cap="none">
              <a:solidFill>
                <a:srgbClr val="000000"/>
              </a:solidFill>
              <a:highlight>
                <a:schemeClr val="lt1"/>
              </a:highlight>
              <a:latin typeface="Calibri"/>
              <a:ea typeface="Calibri"/>
              <a:cs typeface="Calibri"/>
              <a:sym typeface="Calibri"/>
            </a:endParaRPr>
          </a:p>
        </p:txBody>
      </p:sp>
      <p:sp>
        <p:nvSpPr>
          <p:cNvPr id="454" name="Google Shape;454;g1861449af9b_0_37"/>
          <p:cNvSpPr txBox="1"/>
          <p:nvPr/>
        </p:nvSpPr>
        <p:spPr>
          <a:xfrm>
            <a:off x="601975" y="6498050"/>
            <a:ext cx="3506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455" name="Google Shape;455;g1861449af9b_0_37"/>
          <p:cNvSpPr txBox="1"/>
          <p:nvPr/>
        </p:nvSpPr>
        <p:spPr>
          <a:xfrm>
            <a:off x="687925" y="6463675"/>
            <a:ext cx="30939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Presenter : Sai Krishna Gadde</a:t>
            </a:r>
            <a:endParaRPr sz="1800" b="0" i="0" u="none" strike="noStrike" cap="none">
              <a:solidFill>
                <a:srgbClr val="000000"/>
              </a:solidFill>
              <a:latin typeface="Calibri"/>
              <a:ea typeface="Calibri"/>
              <a:cs typeface="Calibri"/>
              <a:sym typeface="Calibri"/>
            </a:endParaRPr>
          </a:p>
        </p:txBody>
      </p:sp>
      <p:pic>
        <p:nvPicPr>
          <p:cNvPr id="3" name="WhatsApp Video 2022-11-08 at 6.31.46 PM">
            <a:hlinkClick r:id="" action="ppaction://media"/>
            <a:extLst>
              <a:ext uri="{FF2B5EF4-FFF2-40B4-BE49-F238E27FC236}">
                <a16:creationId xmlns:a16="http://schemas.microsoft.com/office/drawing/2014/main" id="{8127D9F8-CD82-5E32-7F12-F041627DE5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93851"/>
            <a:ext cx="10551560" cy="5375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860becc3cc_7_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Mail Validation</a:t>
            </a:r>
            <a:endParaRPr b="1"/>
          </a:p>
        </p:txBody>
      </p:sp>
      <p:sp>
        <p:nvSpPr>
          <p:cNvPr id="462" name="Google Shape;462;g1860becc3cc_7_13"/>
          <p:cNvSpPr txBox="1">
            <a:spLocks noGrp="1"/>
          </p:cNvSpPr>
          <p:nvPr>
            <p:ph type="body" idx="1"/>
          </p:nvPr>
        </p:nvSpPr>
        <p:spPr>
          <a:xfrm>
            <a:off x="1097275" y="1845725"/>
            <a:ext cx="3970500" cy="4023300"/>
          </a:xfrm>
          <a:prstGeom prst="rect">
            <a:avLst/>
          </a:prstGeom>
          <a:noFill/>
          <a:ln>
            <a:noFill/>
          </a:ln>
        </p:spPr>
        <p:txBody>
          <a:bodyPr spcFirstLastPara="1" wrap="square" lIns="0" tIns="45700" rIns="0" bIns="45700" anchor="t" anchorCtr="0">
            <a:noAutofit/>
          </a:bodyPr>
          <a:lstStyle/>
          <a:p>
            <a:pPr marL="457200" lvl="0" indent="-406373" algn="l" rtl="0">
              <a:lnSpc>
                <a:spcPct val="90000"/>
              </a:lnSpc>
              <a:spcBef>
                <a:spcPts val="1200"/>
              </a:spcBef>
              <a:spcAft>
                <a:spcPts val="0"/>
              </a:spcAft>
              <a:buSzPts val="2800"/>
              <a:buChar char="❏"/>
            </a:pPr>
            <a:r>
              <a:rPr lang="en-US" sz="2800"/>
              <a:t>To validate the mails and reset the passwords we have used a third-party application called Sendgrid.</a:t>
            </a:r>
            <a:endParaRPr sz="2800"/>
          </a:p>
          <a:p>
            <a:pPr marL="457200" lvl="0" indent="-406373" algn="l" rtl="0">
              <a:lnSpc>
                <a:spcPct val="90000"/>
              </a:lnSpc>
              <a:spcBef>
                <a:spcPts val="0"/>
              </a:spcBef>
              <a:spcAft>
                <a:spcPts val="0"/>
              </a:spcAft>
              <a:buSzPts val="2800"/>
              <a:buChar char="❏"/>
            </a:pPr>
            <a:r>
              <a:rPr lang="en-US" sz="2800"/>
              <a:t>Which is able to send 100 mails per Day at free of cost.</a:t>
            </a:r>
            <a:endParaRPr sz="2800"/>
          </a:p>
          <a:p>
            <a:pPr marL="0" lvl="0" indent="0" algn="l" rtl="0">
              <a:lnSpc>
                <a:spcPct val="90000"/>
              </a:lnSpc>
              <a:spcBef>
                <a:spcPts val="1200"/>
              </a:spcBef>
              <a:spcAft>
                <a:spcPts val="0"/>
              </a:spcAft>
              <a:buSzPts val="1800"/>
              <a:buNone/>
            </a:pPr>
            <a:endParaRPr sz="2800"/>
          </a:p>
          <a:p>
            <a:pPr marL="457200" lvl="0" indent="0" algn="l" rtl="0">
              <a:lnSpc>
                <a:spcPct val="90000"/>
              </a:lnSpc>
              <a:spcBef>
                <a:spcPts val="1200"/>
              </a:spcBef>
              <a:spcAft>
                <a:spcPts val="0"/>
              </a:spcAft>
              <a:buSzPts val="1800"/>
              <a:buNone/>
            </a:pPr>
            <a:endParaRPr sz="2800"/>
          </a:p>
          <a:p>
            <a:pPr marL="0" lvl="0" indent="0" algn="l" rtl="0">
              <a:lnSpc>
                <a:spcPct val="90000"/>
              </a:lnSpc>
              <a:spcBef>
                <a:spcPts val="1200"/>
              </a:spcBef>
              <a:spcAft>
                <a:spcPts val="0"/>
              </a:spcAft>
              <a:buSzPts val="1800"/>
              <a:buNone/>
            </a:pPr>
            <a:endParaRPr sz="2800"/>
          </a:p>
          <a:p>
            <a:pPr marL="457200" lvl="0" indent="0" algn="l" rtl="0">
              <a:lnSpc>
                <a:spcPct val="90000"/>
              </a:lnSpc>
              <a:spcBef>
                <a:spcPts val="1200"/>
              </a:spcBef>
              <a:spcAft>
                <a:spcPts val="0"/>
              </a:spcAft>
              <a:buSzPts val="1800"/>
              <a:buNone/>
            </a:pPr>
            <a:endParaRPr sz="2800"/>
          </a:p>
          <a:p>
            <a:pPr marL="0" lvl="0" indent="0" algn="l" rtl="0">
              <a:lnSpc>
                <a:spcPct val="90000"/>
              </a:lnSpc>
              <a:spcBef>
                <a:spcPts val="1200"/>
              </a:spcBef>
              <a:spcAft>
                <a:spcPts val="0"/>
              </a:spcAft>
              <a:buSzPts val="1800"/>
              <a:buNone/>
            </a:pPr>
            <a:endParaRPr sz="2800"/>
          </a:p>
        </p:txBody>
      </p:sp>
      <p:sp>
        <p:nvSpPr>
          <p:cNvPr id="463" name="Google Shape;463;g1860becc3cc_7_13"/>
          <p:cNvSpPr txBox="1"/>
          <p:nvPr/>
        </p:nvSpPr>
        <p:spPr>
          <a:xfrm>
            <a:off x="8767075" y="6457800"/>
            <a:ext cx="23886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Page :3</a:t>
            </a:r>
            <a:r>
              <a:rPr lang="en-US" sz="1800">
                <a:latin typeface="Calibri"/>
                <a:ea typeface="Calibri"/>
                <a:cs typeface="Calibri"/>
                <a:sym typeface="Calibri"/>
              </a:rPr>
              <a:t>5</a:t>
            </a:r>
            <a:endParaRPr sz="1800" b="0" i="0" u="none" strike="noStrike" cap="none">
              <a:solidFill>
                <a:srgbClr val="000000"/>
              </a:solidFill>
              <a:latin typeface="Calibri"/>
              <a:ea typeface="Calibri"/>
              <a:cs typeface="Calibri"/>
              <a:sym typeface="Calibri"/>
            </a:endParaRPr>
          </a:p>
        </p:txBody>
      </p:sp>
      <p:sp>
        <p:nvSpPr>
          <p:cNvPr id="464" name="Google Shape;464;g1860becc3cc_7_13"/>
          <p:cNvSpPr txBox="1"/>
          <p:nvPr/>
        </p:nvSpPr>
        <p:spPr>
          <a:xfrm>
            <a:off x="773450" y="6457800"/>
            <a:ext cx="30000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Sai Krishna Gadde</a:t>
            </a:r>
            <a:endParaRPr sz="1400" b="0" i="0" u="none" strike="noStrike" cap="none">
              <a:solidFill>
                <a:srgbClr val="000000"/>
              </a:solidFill>
              <a:latin typeface="Arial"/>
              <a:ea typeface="Arial"/>
              <a:cs typeface="Arial"/>
              <a:sym typeface="Arial"/>
            </a:endParaRPr>
          </a:p>
        </p:txBody>
      </p:sp>
      <p:pic>
        <p:nvPicPr>
          <p:cNvPr id="465" name="Google Shape;465;g1860becc3cc_7_13"/>
          <p:cNvPicPr preferRelativeResize="0"/>
          <p:nvPr/>
        </p:nvPicPr>
        <p:blipFill rotWithShape="1">
          <a:blip r:embed="rId3">
            <a:alphaModFix/>
          </a:blip>
          <a:srcRect/>
          <a:stretch/>
        </p:blipFill>
        <p:spPr>
          <a:xfrm>
            <a:off x="5624675" y="1943400"/>
            <a:ext cx="5531000" cy="3918701"/>
          </a:xfrm>
          <a:prstGeom prst="rect">
            <a:avLst/>
          </a:prstGeom>
          <a:noFill/>
          <a:ln>
            <a:noFill/>
          </a:ln>
        </p:spPr>
      </p:pic>
      <p:sp>
        <p:nvSpPr>
          <p:cNvPr id="466" name="Google Shape;466;g1860becc3cc_7_13"/>
          <p:cNvSpPr txBox="1"/>
          <p:nvPr/>
        </p:nvSpPr>
        <p:spPr>
          <a:xfrm>
            <a:off x="6708775" y="5862100"/>
            <a:ext cx="3970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a:t>
            </a:r>
            <a:r>
              <a:rPr lang="en-US" sz="1800">
                <a:latin typeface="Calibri"/>
                <a:ea typeface="Calibri"/>
                <a:cs typeface="Calibri"/>
                <a:sym typeface="Calibri"/>
              </a:rPr>
              <a:t>30 </a:t>
            </a:r>
            <a:r>
              <a:rPr lang="en-US" sz="1800" b="0" i="0" u="none" strike="noStrike" cap="none">
                <a:solidFill>
                  <a:srgbClr val="000000"/>
                </a:solidFill>
                <a:latin typeface="Calibri"/>
                <a:ea typeface="Calibri"/>
                <a:cs typeface="Calibri"/>
                <a:sym typeface="Calibri"/>
              </a:rPr>
              <a:t>: Statistics of sendgrid portal </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5"/>
          <p:cNvSpPr txBox="1">
            <a:spLocks noGrp="1"/>
          </p:cNvSpPr>
          <p:nvPr>
            <p:ph type="title"/>
          </p:nvPr>
        </p:nvSpPr>
        <p:spPr>
          <a:xfrm>
            <a:off x="1066795" y="226752"/>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Advantages of Application </a:t>
            </a:r>
            <a:endParaRPr b="1"/>
          </a:p>
        </p:txBody>
      </p:sp>
      <p:sp>
        <p:nvSpPr>
          <p:cNvPr id="472" name="Google Shape;472;p15"/>
          <p:cNvSpPr txBox="1">
            <a:spLocks noGrp="1"/>
          </p:cNvSpPr>
          <p:nvPr>
            <p:ph type="body" idx="1"/>
          </p:nvPr>
        </p:nvSpPr>
        <p:spPr>
          <a:xfrm>
            <a:off x="1328405" y="2059209"/>
            <a:ext cx="10058400" cy="4023300"/>
          </a:xfrm>
          <a:prstGeom prst="rect">
            <a:avLst/>
          </a:prstGeom>
          <a:noFill/>
          <a:ln>
            <a:noFill/>
          </a:ln>
        </p:spPr>
        <p:txBody>
          <a:bodyPr spcFirstLastPara="1" wrap="square" lIns="0" tIns="45700" rIns="0" bIns="45700" anchor="t" anchorCtr="0">
            <a:normAutofit/>
          </a:bodyPr>
          <a:lstStyle/>
          <a:p>
            <a:pPr marL="508000" lvl="0" indent="-457200" algn="l" rtl="0">
              <a:lnSpc>
                <a:spcPct val="90000"/>
              </a:lnSpc>
              <a:spcBef>
                <a:spcPts val="1200"/>
              </a:spcBef>
              <a:spcAft>
                <a:spcPts val="0"/>
              </a:spcAft>
              <a:buSzPts val="2800"/>
              <a:buFont typeface="Wingdings" panose="05000000000000000000" pitchFamily="2" charset="2"/>
              <a:buChar char="q"/>
            </a:pPr>
            <a:r>
              <a:rPr lang="en-US" sz="2800" dirty="0">
                <a:solidFill>
                  <a:srgbClr val="3F3F3F"/>
                </a:solidFill>
              </a:rPr>
              <a:t>User friendly interface.</a:t>
            </a:r>
            <a:endParaRPr sz="2800" dirty="0">
              <a:solidFill>
                <a:srgbClr val="3F3F3F"/>
              </a:solidFill>
            </a:endParaRPr>
          </a:p>
          <a:p>
            <a:pPr marL="508000" lvl="0" indent="-457200" algn="l" rtl="0">
              <a:spcBef>
                <a:spcPts val="0"/>
              </a:spcBef>
              <a:spcAft>
                <a:spcPts val="0"/>
              </a:spcAft>
              <a:buSzPts val="2800"/>
              <a:buFont typeface="Wingdings" panose="05000000000000000000" pitchFamily="2" charset="2"/>
              <a:buChar char="q"/>
            </a:pPr>
            <a:r>
              <a:rPr lang="en-US" sz="2800" dirty="0">
                <a:solidFill>
                  <a:srgbClr val="3F3F3F"/>
                </a:solidFill>
              </a:rPr>
              <a:t>Easily accessible.</a:t>
            </a:r>
            <a:endParaRPr sz="2800" dirty="0">
              <a:solidFill>
                <a:srgbClr val="3F3F3F"/>
              </a:solidFill>
            </a:endParaRPr>
          </a:p>
          <a:p>
            <a:pPr marL="508000" indent="-457200">
              <a:spcBef>
                <a:spcPts val="0"/>
              </a:spcBef>
              <a:buSzPts val="2800"/>
              <a:buFont typeface="Wingdings" panose="05000000000000000000" pitchFamily="2" charset="2"/>
              <a:buChar char="q"/>
            </a:pPr>
            <a:r>
              <a:rPr lang="en-US" sz="2800" dirty="0">
                <a:solidFill>
                  <a:srgbClr val="3F3F3F"/>
                </a:solidFill>
              </a:rPr>
              <a:t>Easy modification.</a:t>
            </a:r>
            <a:endParaRPr sz="2800" dirty="0">
              <a:solidFill>
                <a:srgbClr val="3F3F3F"/>
              </a:solidFill>
            </a:endParaRPr>
          </a:p>
          <a:p>
            <a:pPr marL="508000" lvl="0" indent="-457200" algn="l" rtl="0">
              <a:spcBef>
                <a:spcPts val="0"/>
              </a:spcBef>
              <a:spcAft>
                <a:spcPts val="0"/>
              </a:spcAft>
              <a:buSzPts val="2800"/>
              <a:buFont typeface="Wingdings" panose="05000000000000000000" pitchFamily="2" charset="2"/>
              <a:buChar char="q"/>
            </a:pPr>
            <a:r>
              <a:rPr lang="en-US" sz="2800" dirty="0">
                <a:solidFill>
                  <a:srgbClr val="3F3F3F"/>
                </a:solidFill>
              </a:rPr>
              <a:t>Provide best security.</a:t>
            </a:r>
            <a:endParaRPr sz="2800" dirty="0">
              <a:solidFill>
                <a:srgbClr val="3F3F3F"/>
              </a:solidFill>
            </a:endParaRPr>
          </a:p>
          <a:p>
            <a:pPr marL="508000" lvl="0" indent="-457200" algn="l" rtl="0">
              <a:lnSpc>
                <a:spcPct val="90000"/>
              </a:lnSpc>
              <a:spcBef>
                <a:spcPts val="0"/>
              </a:spcBef>
              <a:spcAft>
                <a:spcPts val="0"/>
              </a:spcAft>
              <a:buSzPts val="2800"/>
              <a:buFont typeface="Wingdings" panose="05000000000000000000" pitchFamily="2" charset="2"/>
              <a:buChar char="q"/>
            </a:pPr>
            <a:r>
              <a:rPr lang="en-US" sz="2800" dirty="0">
                <a:solidFill>
                  <a:srgbClr val="3F3F3F"/>
                </a:solidFill>
              </a:rPr>
              <a:t>Time saving.</a:t>
            </a:r>
            <a:endParaRPr sz="2800" dirty="0">
              <a:solidFill>
                <a:srgbClr val="3F3F3F"/>
              </a:solidFill>
            </a:endParaRPr>
          </a:p>
          <a:p>
            <a:pPr marL="457200" lvl="0" indent="0" algn="l" rtl="0">
              <a:lnSpc>
                <a:spcPct val="90000"/>
              </a:lnSpc>
              <a:spcBef>
                <a:spcPts val="0"/>
              </a:spcBef>
              <a:spcAft>
                <a:spcPts val="0"/>
              </a:spcAft>
              <a:buSzPts val="1946"/>
              <a:buNone/>
            </a:pPr>
            <a:endParaRPr sz="2800" dirty="0"/>
          </a:p>
          <a:p>
            <a:pPr marL="50800" lvl="0" indent="0" algn="l" rtl="0">
              <a:lnSpc>
                <a:spcPct val="90000"/>
              </a:lnSpc>
              <a:spcBef>
                <a:spcPts val="0"/>
              </a:spcBef>
              <a:spcAft>
                <a:spcPts val="0"/>
              </a:spcAft>
              <a:buSzPts val="2800"/>
              <a:buNone/>
            </a:pPr>
            <a:endParaRPr sz="2800" dirty="0"/>
          </a:p>
          <a:p>
            <a:pPr marL="457200" lvl="0" indent="-228600" algn="l" rtl="0">
              <a:lnSpc>
                <a:spcPct val="90000"/>
              </a:lnSpc>
              <a:spcBef>
                <a:spcPts val="1200"/>
              </a:spcBef>
              <a:spcAft>
                <a:spcPts val="0"/>
              </a:spcAft>
              <a:buSzPts val="2800"/>
              <a:buNone/>
            </a:pPr>
            <a:endParaRPr sz="2800" dirty="0"/>
          </a:p>
          <a:p>
            <a:pPr marL="457200" lvl="0" indent="-228600" algn="l" rtl="0">
              <a:lnSpc>
                <a:spcPct val="90000"/>
              </a:lnSpc>
              <a:spcBef>
                <a:spcPts val="1200"/>
              </a:spcBef>
              <a:spcAft>
                <a:spcPts val="0"/>
              </a:spcAft>
              <a:buSzPts val="2800"/>
              <a:buNone/>
            </a:pPr>
            <a:endParaRPr sz="2800" dirty="0">
              <a:solidFill>
                <a:srgbClr val="51565E"/>
              </a:solidFill>
              <a:highlight>
                <a:schemeClr val="lt1"/>
              </a:highlight>
              <a:latin typeface="Calibri"/>
              <a:ea typeface="Calibri"/>
              <a:cs typeface="Calibri"/>
              <a:sym typeface="Calibri"/>
            </a:endParaRPr>
          </a:p>
        </p:txBody>
      </p:sp>
      <p:sp>
        <p:nvSpPr>
          <p:cNvPr id="473" name="Google Shape;473;p15"/>
          <p:cNvSpPr/>
          <p:nvPr/>
        </p:nvSpPr>
        <p:spPr>
          <a:xfrm>
            <a:off x="9727572" y="6464158"/>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a:t>
            </a:r>
            <a:r>
              <a:rPr lang="en-US" sz="1800">
                <a:solidFill>
                  <a:schemeClr val="dk1"/>
                </a:solidFill>
                <a:latin typeface="Times New Roman"/>
                <a:ea typeface="Times New Roman"/>
                <a:cs typeface="Times New Roman"/>
                <a:sym typeface="Times New Roman"/>
              </a:rPr>
              <a:t>6</a:t>
            </a:r>
            <a:endParaRPr sz="1400" b="0" i="0" u="none" strike="noStrike" cap="none">
              <a:solidFill>
                <a:srgbClr val="000000"/>
              </a:solidFill>
              <a:latin typeface="Arial"/>
              <a:ea typeface="Arial"/>
              <a:cs typeface="Arial"/>
              <a:sym typeface="Arial"/>
            </a:endParaRPr>
          </a:p>
        </p:txBody>
      </p:sp>
      <p:sp>
        <p:nvSpPr>
          <p:cNvPr id="474" name="Google Shape;474;p15"/>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5f334dafd9_3_4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          Future Implementations</a:t>
            </a:r>
            <a:endParaRPr b="1"/>
          </a:p>
        </p:txBody>
      </p:sp>
      <p:sp>
        <p:nvSpPr>
          <p:cNvPr id="480" name="Google Shape;480;g15f334dafd9_3_45"/>
          <p:cNvSpPr txBox="1">
            <a:spLocks noGrp="1"/>
          </p:cNvSpPr>
          <p:nvPr>
            <p:ph type="body" idx="1"/>
          </p:nvPr>
        </p:nvSpPr>
        <p:spPr>
          <a:xfrm>
            <a:off x="1097280" y="1976534"/>
            <a:ext cx="10058400" cy="4023300"/>
          </a:xfrm>
          <a:prstGeom prst="rect">
            <a:avLst/>
          </a:prstGeom>
          <a:noFill/>
          <a:ln>
            <a:noFill/>
          </a:ln>
        </p:spPr>
        <p:txBody>
          <a:bodyPr spcFirstLastPara="1" wrap="square" lIns="0" tIns="45700" rIns="0" bIns="45700" anchor="t" anchorCtr="0">
            <a:normAutofit/>
          </a:bodyPr>
          <a:lstStyle/>
          <a:p>
            <a:pPr marL="457200" lvl="0" indent="-295816" algn="l" rtl="0">
              <a:lnSpc>
                <a:spcPct val="90000"/>
              </a:lnSpc>
              <a:spcBef>
                <a:spcPts val="1200"/>
              </a:spcBef>
              <a:spcAft>
                <a:spcPts val="0"/>
              </a:spcAft>
              <a:buSzPct val="100000"/>
              <a:buChar char="❏"/>
            </a:pPr>
            <a:r>
              <a:rPr lang="en-US" sz="2800"/>
              <a:t>Password Restriction.</a:t>
            </a:r>
            <a:endParaRPr sz="2800"/>
          </a:p>
          <a:p>
            <a:pPr marL="457200" lvl="0" indent="-295816" algn="l" rtl="0">
              <a:lnSpc>
                <a:spcPct val="90000"/>
              </a:lnSpc>
              <a:spcBef>
                <a:spcPts val="1200"/>
              </a:spcBef>
              <a:spcAft>
                <a:spcPts val="0"/>
              </a:spcAft>
              <a:buSzPct val="100000"/>
              <a:buChar char="❏"/>
            </a:pPr>
            <a:r>
              <a:rPr lang="en-US" sz="2800"/>
              <a:t>Contact Information.</a:t>
            </a:r>
            <a:endParaRPr sz="2800"/>
          </a:p>
          <a:p>
            <a:pPr marL="457200" lvl="0" indent="-295816" algn="l" rtl="0">
              <a:lnSpc>
                <a:spcPct val="90000"/>
              </a:lnSpc>
              <a:spcBef>
                <a:spcPts val="1200"/>
              </a:spcBef>
              <a:spcAft>
                <a:spcPts val="0"/>
              </a:spcAft>
              <a:buSzPct val="100000"/>
              <a:buChar char="❏"/>
            </a:pPr>
            <a:r>
              <a:rPr lang="en-US" sz="2800"/>
              <a:t>Profile Update For Student, Company, Admin Pages..</a:t>
            </a:r>
            <a:endParaRPr sz="2800"/>
          </a:p>
          <a:p>
            <a:pPr marL="457200" lvl="0" indent="-295816" algn="l" rtl="0">
              <a:lnSpc>
                <a:spcPct val="90000"/>
              </a:lnSpc>
              <a:spcBef>
                <a:spcPts val="1200"/>
              </a:spcBef>
              <a:spcAft>
                <a:spcPts val="0"/>
              </a:spcAft>
              <a:buSzPct val="100000"/>
              <a:buChar char="❏"/>
            </a:pPr>
            <a:r>
              <a:rPr lang="en-US" sz="2800"/>
              <a:t>We need to add the actions buttons for admin for accept or reject the data.</a:t>
            </a:r>
            <a:endParaRPr sz="3270"/>
          </a:p>
          <a:p>
            <a:pPr marL="0" lvl="0" indent="0" algn="l" rtl="0">
              <a:lnSpc>
                <a:spcPct val="90000"/>
              </a:lnSpc>
              <a:spcBef>
                <a:spcPts val="1200"/>
              </a:spcBef>
              <a:spcAft>
                <a:spcPts val="0"/>
              </a:spcAft>
              <a:buSzPct val="64285"/>
              <a:buNone/>
            </a:pPr>
            <a:endParaRPr sz="2800"/>
          </a:p>
          <a:p>
            <a:pPr marL="914400" lvl="0" indent="0" algn="l" rtl="0">
              <a:lnSpc>
                <a:spcPct val="90000"/>
              </a:lnSpc>
              <a:spcBef>
                <a:spcPts val="1200"/>
              </a:spcBef>
              <a:spcAft>
                <a:spcPts val="0"/>
              </a:spcAft>
              <a:buSzPct val="64285"/>
              <a:buNone/>
            </a:pPr>
            <a:endParaRPr sz="2800"/>
          </a:p>
          <a:p>
            <a:pPr marL="0" lvl="0" indent="0" algn="l" rtl="0">
              <a:lnSpc>
                <a:spcPct val="90000"/>
              </a:lnSpc>
              <a:spcBef>
                <a:spcPts val="1200"/>
              </a:spcBef>
              <a:spcAft>
                <a:spcPts val="0"/>
              </a:spcAft>
              <a:buSzPct val="64285"/>
              <a:buNone/>
            </a:pPr>
            <a:endParaRPr sz="2800"/>
          </a:p>
          <a:p>
            <a:pPr marL="914400" lvl="0" indent="0" algn="l" rtl="0">
              <a:lnSpc>
                <a:spcPct val="90000"/>
              </a:lnSpc>
              <a:spcBef>
                <a:spcPts val="1200"/>
              </a:spcBef>
              <a:spcAft>
                <a:spcPts val="0"/>
              </a:spcAft>
              <a:buSzPct val="64285"/>
              <a:buNone/>
            </a:pPr>
            <a:endParaRPr sz="2800"/>
          </a:p>
          <a:p>
            <a:pPr marL="914400" lvl="0" indent="0" algn="l" rtl="0">
              <a:lnSpc>
                <a:spcPct val="90000"/>
              </a:lnSpc>
              <a:spcBef>
                <a:spcPts val="1200"/>
              </a:spcBef>
              <a:spcAft>
                <a:spcPts val="0"/>
              </a:spcAft>
              <a:buSzPct val="64285"/>
              <a:buNone/>
            </a:pPr>
            <a:endParaRPr sz="2800"/>
          </a:p>
        </p:txBody>
      </p:sp>
      <p:sp>
        <p:nvSpPr>
          <p:cNvPr id="481" name="Google Shape;481;g15f334dafd9_3_45"/>
          <p:cNvSpPr/>
          <p:nvPr/>
        </p:nvSpPr>
        <p:spPr>
          <a:xfrm>
            <a:off x="9727572" y="6455598"/>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a:t>
            </a:r>
            <a:r>
              <a:rPr lang="en-US" sz="1800">
                <a:solidFill>
                  <a:schemeClr val="dk1"/>
                </a:solidFill>
                <a:latin typeface="Times New Roman"/>
                <a:ea typeface="Times New Roman"/>
                <a:cs typeface="Times New Roman"/>
                <a:sym typeface="Times New Roman"/>
              </a:rPr>
              <a:t>7</a:t>
            </a:r>
            <a:endParaRPr sz="1400" b="0" i="0" u="none" strike="noStrike" cap="none">
              <a:solidFill>
                <a:srgbClr val="000000"/>
              </a:solidFill>
              <a:latin typeface="Arial"/>
              <a:ea typeface="Arial"/>
              <a:cs typeface="Arial"/>
              <a:sym typeface="Arial"/>
            </a:endParaRPr>
          </a:p>
        </p:txBody>
      </p:sp>
      <p:sp>
        <p:nvSpPr>
          <p:cNvPr id="482" name="Google Shape;482;g15f334dafd9_3_45"/>
          <p:cNvSpPr/>
          <p:nvPr/>
        </p:nvSpPr>
        <p:spPr>
          <a:xfrm>
            <a:off x="1097280" y="6435049"/>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1870599162e_0_7"/>
          <p:cNvSpPr txBox="1">
            <a:spLocks noGrp="1"/>
          </p:cNvSpPr>
          <p:nvPr>
            <p:ph type="title"/>
          </p:nvPr>
        </p:nvSpPr>
        <p:spPr>
          <a:xfrm>
            <a:off x="963030" y="394928"/>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b="1"/>
              <a:t>    Lessons Learnt</a:t>
            </a:r>
            <a:endParaRPr b="1"/>
          </a:p>
        </p:txBody>
      </p:sp>
      <p:sp>
        <p:nvSpPr>
          <p:cNvPr id="488" name="Google Shape;488;g1870599162e_0_7"/>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521335" lvl="0" indent="-457200" algn="l" rtl="0">
              <a:spcBef>
                <a:spcPts val="0"/>
              </a:spcBef>
              <a:spcAft>
                <a:spcPts val="0"/>
              </a:spcAft>
              <a:buSzPct val="100000"/>
              <a:buFont typeface="Wingdings" panose="05000000000000000000" pitchFamily="2" charset="2"/>
              <a:buChar char="q"/>
            </a:pPr>
            <a:r>
              <a:rPr lang="en-US" sz="2800" dirty="0">
                <a:solidFill>
                  <a:srgbClr val="3F3F3F"/>
                </a:solidFill>
              </a:rPr>
              <a:t>We are new to this technology and usage of Robot 3T. At the start we faced issues for connecting the data.</a:t>
            </a:r>
            <a:endParaRPr lang="en-US" sz="2800" dirty="0"/>
          </a:p>
          <a:p>
            <a:pPr marL="521335" lvl="0" indent="-457200" algn="l" rtl="0">
              <a:spcBef>
                <a:spcPts val="0"/>
              </a:spcBef>
              <a:spcAft>
                <a:spcPts val="0"/>
              </a:spcAft>
              <a:buSzPct val="100000"/>
              <a:buFont typeface="Wingdings" panose="05000000000000000000" pitchFamily="2" charset="2"/>
              <a:buChar char="q"/>
            </a:pPr>
            <a:r>
              <a:rPr lang="en-US" sz="2800" dirty="0">
                <a:solidFill>
                  <a:srgbClr val="3F3F3F"/>
                </a:solidFill>
              </a:rPr>
              <a:t>We faced a challenge while learning NODE JS using in backend. It is like a daily challenge while we integrate new improvement in project.</a:t>
            </a:r>
            <a:endParaRPr lang="en-US" sz="2800" dirty="0"/>
          </a:p>
          <a:p>
            <a:pPr marL="521335" lvl="0" indent="-457200" algn="l" rtl="0">
              <a:spcBef>
                <a:spcPts val="0"/>
              </a:spcBef>
              <a:spcAft>
                <a:spcPts val="0"/>
              </a:spcAft>
              <a:buSzPct val="100000"/>
              <a:buFont typeface="Wingdings" panose="05000000000000000000" pitchFamily="2" charset="2"/>
              <a:buChar char="q"/>
            </a:pPr>
            <a:r>
              <a:rPr lang="en-US" sz="2800" dirty="0">
                <a:solidFill>
                  <a:srgbClr val="3F3F3F"/>
                </a:solidFill>
              </a:rPr>
              <a:t>While we were working on the company page, How to advertise jobs is a big task. Even though we have posted in company page, Job Details were not displaying in Student page. Later we overcome that one too.</a:t>
            </a:r>
            <a:endParaRPr sz="2800" dirty="0">
              <a:solidFill>
                <a:srgbClr val="3F3F3F"/>
              </a:solidFill>
            </a:endParaRPr>
          </a:p>
          <a:p>
            <a:pPr marL="914400" lvl="0" indent="0" algn="l" rtl="0">
              <a:spcBef>
                <a:spcPts val="0"/>
              </a:spcBef>
              <a:spcAft>
                <a:spcPts val="0"/>
              </a:spcAft>
              <a:buNone/>
            </a:pPr>
            <a:endParaRPr sz="2800" dirty="0">
              <a:solidFill>
                <a:srgbClr val="3F3F3F"/>
              </a:solidFill>
            </a:endParaRPr>
          </a:p>
          <a:p>
            <a:pPr marL="457200" lvl="0" indent="0" algn="l" rtl="0">
              <a:spcBef>
                <a:spcPts val="1200"/>
              </a:spcBef>
              <a:spcAft>
                <a:spcPts val="0"/>
              </a:spcAft>
              <a:buNone/>
            </a:pPr>
            <a:endParaRPr sz="2800" dirty="0"/>
          </a:p>
        </p:txBody>
      </p:sp>
      <p:sp>
        <p:nvSpPr>
          <p:cNvPr id="489" name="Google Shape;489;g1870599162e_0_7"/>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490" name="Google Shape;490;g1870599162e_0_7"/>
          <p:cNvSpPr/>
          <p:nvPr/>
        </p:nvSpPr>
        <p:spPr>
          <a:xfrm>
            <a:off x="9727572" y="6455598"/>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a:t>
            </a:r>
            <a:r>
              <a:rPr lang="en-US" sz="1800">
                <a:solidFill>
                  <a:schemeClr val="dk1"/>
                </a:solidFill>
                <a:latin typeface="Times New Roman"/>
                <a:ea typeface="Times New Roman"/>
                <a:cs typeface="Times New Roman"/>
                <a:sym typeface="Times New Roman"/>
              </a:rPr>
              <a:t>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1772b88b82d_2_10"/>
          <p:cNvSpPr txBox="1">
            <a:spLocks noGrp="1"/>
          </p:cNvSpPr>
          <p:nvPr>
            <p:ph type="title"/>
          </p:nvPr>
        </p:nvSpPr>
        <p:spPr>
          <a:xfrm>
            <a:off x="293755" y="305278"/>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a:t>          </a:t>
            </a:r>
            <a:r>
              <a:rPr lang="en-US" b="1"/>
              <a:t>Summary </a:t>
            </a:r>
            <a:endParaRPr b="1"/>
          </a:p>
        </p:txBody>
      </p:sp>
      <p:sp>
        <p:nvSpPr>
          <p:cNvPr id="496" name="Google Shape;496;g1772b88b82d_2_1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508000" lvl="0" indent="-457200" algn="l" rtl="0">
              <a:lnSpc>
                <a:spcPct val="90000"/>
              </a:lnSpc>
              <a:spcBef>
                <a:spcPts val="1200"/>
              </a:spcBef>
              <a:spcAft>
                <a:spcPts val="0"/>
              </a:spcAft>
              <a:buSzPts val="2800"/>
              <a:buFont typeface="Noto Sans"/>
              <a:buChar char="❑"/>
            </a:pPr>
            <a:r>
              <a:rPr lang="en-US" sz="2800"/>
              <a:t>The main objective of our project is to provide Jobs or Internships for the Students through the help of the website, Company can able to accept Student’s Job applications.</a:t>
            </a:r>
            <a:endParaRPr sz="2800"/>
          </a:p>
          <a:p>
            <a:pPr marL="508000" lvl="0" indent="-457200" algn="l" rtl="0">
              <a:lnSpc>
                <a:spcPct val="90000"/>
              </a:lnSpc>
              <a:spcBef>
                <a:spcPts val="1200"/>
              </a:spcBef>
              <a:spcAft>
                <a:spcPts val="0"/>
              </a:spcAft>
              <a:buSzPts val="2800"/>
              <a:buFont typeface="Noto Sans"/>
              <a:buChar char="❑"/>
            </a:pPr>
            <a:r>
              <a:rPr lang="en-US" sz="2800"/>
              <a:t>As we are working on this project, We have learnt so many technical things and our perspective towards project has been Improved.</a:t>
            </a:r>
            <a:endParaRPr sz="2800"/>
          </a:p>
          <a:p>
            <a:pPr marL="457200" lvl="0" indent="0" algn="l" rtl="0">
              <a:lnSpc>
                <a:spcPct val="90000"/>
              </a:lnSpc>
              <a:spcBef>
                <a:spcPts val="1200"/>
              </a:spcBef>
              <a:spcAft>
                <a:spcPts val="0"/>
              </a:spcAft>
              <a:buSzPts val="1800"/>
              <a:buNone/>
            </a:pPr>
            <a:endParaRPr sz="2800" u="sng">
              <a:solidFill>
                <a:srgbClr val="0000FF"/>
              </a:solidFill>
              <a:highlight>
                <a:srgbClr val="FFFFFF"/>
              </a:highlight>
            </a:endParaRPr>
          </a:p>
        </p:txBody>
      </p:sp>
      <p:sp>
        <p:nvSpPr>
          <p:cNvPr id="497" name="Google Shape;497;g1772b88b82d_2_10"/>
          <p:cNvSpPr/>
          <p:nvPr/>
        </p:nvSpPr>
        <p:spPr>
          <a:xfrm>
            <a:off x="9727566" y="643504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a:t>
            </a:r>
            <a:r>
              <a:rPr lang="en-US" sz="1800">
                <a:solidFill>
                  <a:schemeClr val="dk1"/>
                </a:solidFill>
                <a:latin typeface="Times New Roman"/>
                <a:ea typeface="Times New Roman"/>
                <a:cs typeface="Times New Roman"/>
                <a:sym typeface="Times New Roman"/>
              </a:rPr>
              <a:t>9</a:t>
            </a:r>
            <a:endParaRPr sz="1400" b="0" i="0" u="none" strike="noStrike" cap="none">
              <a:solidFill>
                <a:srgbClr val="000000"/>
              </a:solidFill>
              <a:latin typeface="Arial"/>
              <a:ea typeface="Arial"/>
              <a:cs typeface="Arial"/>
              <a:sym typeface="Arial"/>
            </a:endParaRPr>
          </a:p>
        </p:txBody>
      </p:sp>
      <p:sp>
        <p:nvSpPr>
          <p:cNvPr id="498" name="Google Shape;498;g1772b88b82d_2_10"/>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1097275" y="154525"/>
            <a:ext cx="10058400" cy="14481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Times New Roman"/>
              <a:buNone/>
            </a:pPr>
            <a:r>
              <a:rPr lang="en-US" b="1">
                <a:latin typeface="Times New Roman"/>
                <a:ea typeface="Times New Roman"/>
                <a:cs typeface="Times New Roman"/>
                <a:sym typeface="Times New Roman"/>
              </a:rPr>
              <a:t>Introduction To Application           </a:t>
            </a:r>
            <a:endParaRPr/>
          </a:p>
        </p:txBody>
      </p:sp>
      <p:sp>
        <p:nvSpPr>
          <p:cNvPr id="144" name="Google Shape;144;p5"/>
          <p:cNvSpPr txBox="1">
            <a:spLocks noGrp="1"/>
          </p:cNvSpPr>
          <p:nvPr>
            <p:ph type="body" idx="1"/>
          </p:nvPr>
        </p:nvSpPr>
        <p:spPr>
          <a:xfrm>
            <a:off x="1097276" y="1853756"/>
            <a:ext cx="10058400" cy="4423800"/>
          </a:xfrm>
          <a:prstGeom prst="rect">
            <a:avLst/>
          </a:prstGeom>
          <a:noFill/>
          <a:ln>
            <a:noFill/>
          </a:ln>
        </p:spPr>
        <p:txBody>
          <a:bodyPr spcFirstLastPara="1" wrap="square" lIns="0" tIns="45700" rIns="0" bIns="457200" anchor="t" anchorCtr="0">
            <a:noAutofit/>
          </a:bodyPr>
          <a:lstStyle/>
          <a:p>
            <a:pPr marL="457200" lvl="0" indent="-457200" algn="l" rtl="0">
              <a:lnSpc>
                <a:spcPct val="90000"/>
              </a:lnSpc>
              <a:spcBef>
                <a:spcPts val="1400"/>
              </a:spcBef>
              <a:spcAft>
                <a:spcPts val="0"/>
              </a:spcAft>
              <a:buSzPts val="2800"/>
              <a:buFont typeface="Noto Sans"/>
              <a:buChar char="❑"/>
            </a:pPr>
            <a:r>
              <a:rPr lang="en-US" sz="2800" dirty="0">
                <a:solidFill>
                  <a:srgbClr val="24292F"/>
                </a:solidFill>
              </a:rPr>
              <a:t>As a group of 5 people we are developing a web application named “STUDENT INTERNSHIP MANAGEMENT SYSTEM”.</a:t>
            </a:r>
            <a:endParaRPr sz="2800" dirty="0"/>
          </a:p>
          <a:p>
            <a:pPr marL="457200" lvl="0" indent="-457200" algn="l" rtl="0">
              <a:lnSpc>
                <a:spcPct val="90000"/>
              </a:lnSpc>
              <a:spcBef>
                <a:spcPts val="1400"/>
              </a:spcBef>
              <a:spcAft>
                <a:spcPts val="0"/>
              </a:spcAft>
              <a:buSzPts val="2800"/>
              <a:buFont typeface="Noto Sans"/>
              <a:buChar char="❑"/>
            </a:pPr>
            <a:r>
              <a:rPr lang="en-US" sz="2800" dirty="0">
                <a:solidFill>
                  <a:srgbClr val="24292F"/>
                </a:solidFill>
              </a:rPr>
              <a:t>In this application,  three types of users play a key role namely</a:t>
            </a:r>
            <a:endParaRPr sz="2800" dirty="0">
              <a:solidFill>
                <a:srgbClr val="24292F"/>
              </a:solidFill>
            </a:endParaRPr>
          </a:p>
          <a:p>
            <a:pPr marL="457200" lvl="0" indent="0" algn="l" rtl="0">
              <a:lnSpc>
                <a:spcPct val="90000"/>
              </a:lnSpc>
              <a:spcBef>
                <a:spcPts val="1400"/>
              </a:spcBef>
              <a:spcAft>
                <a:spcPts val="0"/>
              </a:spcAft>
              <a:buSzPts val="1800"/>
              <a:buNone/>
            </a:pPr>
            <a:r>
              <a:rPr lang="en-US" sz="2800" dirty="0">
                <a:solidFill>
                  <a:srgbClr val="24292F"/>
                </a:solidFill>
              </a:rPr>
              <a:t>1. Company</a:t>
            </a:r>
            <a:endParaRPr sz="2800" dirty="0">
              <a:solidFill>
                <a:srgbClr val="24292F"/>
              </a:solidFill>
            </a:endParaRPr>
          </a:p>
          <a:p>
            <a:pPr marL="457200" lvl="0" indent="0" algn="l" rtl="0">
              <a:lnSpc>
                <a:spcPct val="90000"/>
              </a:lnSpc>
              <a:spcBef>
                <a:spcPts val="1400"/>
              </a:spcBef>
              <a:spcAft>
                <a:spcPts val="0"/>
              </a:spcAft>
              <a:buSzPts val="1800"/>
              <a:buNone/>
            </a:pPr>
            <a:r>
              <a:rPr lang="en-US" sz="2800" dirty="0">
                <a:solidFill>
                  <a:srgbClr val="24292F"/>
                </a:solidFill>
              </a:rPr>
              <a:t>2. Student</a:t>
            </a:r>
            <a:endParaRPr sz="2800" dirty="0">
              <a:solidFill>
                <a:srgbClr val="24292F"/>
              </a:solidFill>
            </a:endParaRPr>
          </a:p>
          <a:p>
            <a:pPr marL="457200" lvl="0" indent="0" algn="l" rtl="0">
              <a:lnSpc>
                <a:spcPct val="90000"/>
              </a:lnSpc>
              <a:spcBef>
                <a:spcPts val="1400"/>
              </a:spcBef>
              <a:spcAft>
                <a:spcPts val="0"/>
              </a:spcAft>
              <a:buSzPts val="1800"/>
              <a:buNone/>
            </a:pPr>
            <a:r>
              <a:rPr lang="en-US" sz="2800" dirty="0">
                <a:solidFill>
                  <a:srgbClr val="24292F"/>
                </a:solidFill>
              </a:rPr>
              <a:t>3. Administrator</a:t>
            </a:r>
            <a:endParaRPr sz="2800" dirty="0">
              <a:solidFill>
                <a:srgbClr val="24292F"/>
              </a:solidFill>
            </a:endParaRPr>
          </a:p>
          <a:p>
            <a:pPr marL="508000" indent="-457200">
              <a:spcBef>
                <a:spcPts val="1400"/>
              </a:spcBef>
              <a:buSzPts val="2800"/>
              <a:buFont typeface="Wingdings" panose="05000000000000000000" pitchFamily="2" charset="2"/>
              <a:buChar char="q"/>
            </a:pPr>
            <a:r>
              <a:rPr lang="en-US" sz="2800" dirty="0">
                <a:solidFill>
                  <a:srgbClr val="24292F"/>
                </a:solidFill>
              </a:rPr>
              <a:t>Roles are explained in further slides.</a:t>
            </a:r>
            <a:endParaRPr sz="2800" dirty="0">
              <a:solidFill>
                <a:srgbClr val="24292F"/>
              </a:solidFill>
            </a:endParaRPr>
          </a:p>
          <a:p>
            <a:pPr marL="0" lvl="0" indent="0" algn="l" rtl="0">
              <a:lnSpc>
                <a:spcPct val="90000"/>
              </a:lnSpc>
              <a:spcBef>
                <a:spcPts val="1400"/>
              </a:spcBef>
              <a:spcAft>
                <a:spcPts val="0"/>
              </a:spcAft>
              <a:buSzPts val="2800"/>
              <a:buNone/>
            </a:pPr>
            <a:endParaRPr sz="2800" dirty="0"/>
          </a:p>
        </p:txBody>
      </p:sp>
      <p:sp>
        <p:nvSpPr>
          <p:cNvPr id="145" name="Google Shape;145;p5"/>
          <p:cNvSpPr/>
          <p:nvPr/>
        </p:nvSpPr>
        <p:spPr>
          <a:xfrm>
            <a:off x="9984422" y="6485304"/>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4</a:t>
            </a: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1020200" y="6425375"/>
            <a:ext cx="3595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VenkataShashank Chennu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1772b88b82d_0_2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b="1"/>
              <a:t>                       References</a:t>
            </a:r>
            <a:endParaRPr b="1"/>
          </a:p>
        </p:txBody>
      </p:sp>
      <p:sp>
        <p:nvSpPr>
          <p:cNvPr id="504" name="Google Shape;504;g1772b88b82d_0_23"/>
          <p:cNvSpPr txBox="1">
            <a:spLocks noGrp="1"/>
          </p:cNvSpPr>
          <p:nvPr>
            <p:ph type="body" idx="1"/>
          </p:nvPr>
        </p:nvSpPr>
        <p:spPr>
          <a:xfrm>
            <a:off x="1097271" y="1821050"/>
            <a:ext cx="10401600" cy="4091700"/>
          </a:xfrm>
          <a:prstGeom prst="rect">
            <a:avLst/>
          </a:prstGeom>
          <a:noFill/>
          <a:ln>
            <a:noFill/>
          </a:ln>
        </p:spPr>
        <p:txBody>
          <a:bodyPr spcFirstLastPara="1" wrap="square" lIns="0" tIns="45700" rIns="0" bIns="45700" anchor="t" anchorCtr="0">
            <a:normAutofit fontScale="32500" lnSpcReduction="20000"/>
          </a:bodyPr>
          <a:lstStyle/>
          <a:p>
            <a:pPr marL="457200" lvl="0" indent="-408248" algn="l" rtl="0">
              <a:lnSpc>
                <a:spcPct val="90000"/>
              </a:lnSpc>
              <a:spcBef>
                <a:spcPts val="1200"/>
              </a:spcBef>
              <a:spcAft>
                <a:spcPts val="0"/>
              </a:spcAft>
              <a:buSzPct val="104630"/>
              <a:buChar char="❏"/>
            </a:pPr>
            <a:r>
              <a:rPr lang="en-US" sz="8318"/>
              <a:t>Node.js</a:t>
            </a:r>
            <a:r>
              <a:rPr lang="en-US" sz="7415"/>
              <a:t>:</a:t>
            </a:r>
            <a:endParaRPr sz="7415"/>
          </a:p>
          <a:p>
            <a:pPr marL="457200" lvl="0" indent="0" algn="l" rtl="0">
              <a:lnSpc>
                <a:spcPct val="90000"/>
              </a:lnSpc>
              <a:spcBef>
                <a:spcPts val="1200"/>
              </a:spcBef>
              <a:spcAft>
                <a:spcPts val="0"/>
              </a:spcAft>
              <a:buSzPct val="70365"/>
              <a:buNone/>
            </a:pPr>
            <a:r>
              <a:rPr lang="en-US" sz="7871" u="sng">
                <a:solidFill>
                  <a:schemeClr val="hlink"/>
                </a:solidFill>
                <a:hlinkClick r:id="rId3"/>
              </a:rPr>
              <a:t>https://www.tutorialspoint.com/nodejs/nodejs_introduction.htm</a:t>
            </a:r>
            <a:endParaRPr sz="7871"/>
          </a:p>
          <a:p>
            <a:pPr marL="457200" lvl="0" indent="0" algn="l" rtl="0">
              <a:lnSpc>
                <a:spcPct val="90000"/>
              </a:lnSpc>
              <a:spcBef>
                <a:spcPts val="1200"/>
              </a:spcBef>
              <a:spcAft>
                <a:spcPts val="0"/>
              </a:spcAft>
              <a:buSzPct val="137430"/>
              <a:buNone/>
            </a:pPr>
            <a:endParaRPr sz="4030"/>
          </a:p>
          <a:p>
            <a:pPr marL="457200" lvl="0" indent="-410234" algn="l" rtl="0">
              <a:lnSpc>
                <a:spcPct val="90000"/>
              </a:lnSpc>
              <a:spcBef>
                <a:spcPts val="1200"/>
              </a:spcBef>
              <a:spcAft>
                <a:spcPts val="0"/>
              </a:spcAft>
              <a:buSzPct val="103623"/>
              <a:buChar char="❏"/>
            </a:pPr>
            <a:r>
              <a:rPr lang="en-US" sz="8491"/>
              <a:t>MongoDB:</a:t>
            </a:r>
            <a:endParaRPr sz="8491"/>
          </a:p>
          <a:p>
            <a:pPr marL="457200" lvl="0" indent="0" algn="l" rtl="0">
              <a:lnSpc>
                <a:spcPct val="90000"/>
              </a:lnSpc>
              <a:spcBef>
                <a:spcPts val="1200"/>
              </a:spcBef>
              <a:spcAft>
                <a:spcPts val="0"/>
              </a:spcAft>
              <a:buSzPct val="64611"/>
              <a:buNone/>
            </a:pPr>
            <a:r>
              <a:rPr lang="en-US" sz="8572" u="sng">
                <a:solidFill>
                  <a:schemeClr val="hlink"/>
                </a:solidFill>
                <a:hlinkClick r:id="rId4"/>
              </a:rPr>
              <a:t>https://www.tutorialspoint.com/mongodb/index.htm</a:t>
            </a:r>
            <a:endParaRPr sz="8572"/>
          </a:p>
          <a:p>
            <a:pPr marL="457200" lvl="0" indent="0" algn="l" rtl="0">
              <a:lnSpc>
                <a:spcPct val="90000"/>
              </a:lnSpc>
              <a:spcBef>
                <a:spcPts val="1200"/>
              </a:spcBef>
              <a:spcAft>
                <a:spcPts val="0"/>
              </a:spcAft>
              <a:buSzPct val="197802"/>
              <a:buNone/>
            </a:pPr>
            <a:endParaRPr sz="2800"/>
          </a:p>
          <a:p>
            <a:pPr marL="457200" lvl="0" indent="-403959" algn="l" rtl="0">
              <a:lnSpc>
                <a:spcPct val="90000"/>
              </a:lnSpc>
              <a:spcBef>
                <a:spcPts val="1200"/>
              </a:spcBef>
              <a:spcAft>
                <a:spcPts val="0"/>
              </a:spcAft>
              <a:buSzPct val="100094"/>
              <a:buChar char="❏"/>
            </a:pPr>
            <a:r>
              <a:rPr lang="en-US" sz="8486"/>
              <a:t>G</a:t>
            </a:r>
            <a:r>
              <a:rPr lang="en-US" sz="8486">
                <a:solidFill>
                  <a:srgbClr val="3F3F3F"/>
                </a:solidFill>
              </a:rPr>
              <a:t>ithu</a:t>
            </a:r>
            <a:r>
              <a:rPr lang="en-US" sz="8486"/>
              <a:t>b </a:t>
            </a:r>
            <a:r>
              <a:rPr lang="en-US" sz="8486">
                <a:solidFill>
                  <a:srgbClr val="3F3F3F"/>
                </a:solidFill>
              </a:rPr>
              <a:t>link</a:t>
            </a:r>
            <a:r>
              <a:rPr lang="en-US" sz="8486"/>
              <a:t>:</a:t>
            </a:r>
            <a:endParaRPr sz="8486"/>
          </a:p>
          <a:p>
            <a:pPr marL="457200" lvl="0" indent="0" algn="l" rtl="0">
              <a:lnSpc>
                <a:spcPct val="90000"/>
              </a:lnSpc>
              <a:spcBef>
                <a:spcPts val="1200"/>
              </a:spcBef>
              <a:spcAft>
                <a:spcPts val="0"/>
              </a:spcAft>
              <a:buNone/>
            </a:pPr>
            <a:r>
              <a:rPr lang="en-US" sz="8544" u="sng">
                <a:solidFill>
                  <a:schemeClr val="hlink"/>
                </a:solidFill>
                <a:hlinkClick r:id="rId5"/>
              </a:rPr>
              <a:t>https://github.com/anushaporeddy030697/student_internship_management</a:t>
            </a:r>
            <a:endParaRPr sz="8544" u="sng">
              <a:solidFill>
                <a:schemeClr val="hlink"/>
              </a:solidFill>
            </a:endParaRPr>
          </a:p>
          <a:p>
            <a:pPr marL="914400" lvl="0" indent="0" algn="l" rtl="0">
              <a:lnSpc>
                <a:spcPct val="90000"/>
              </a:lnSpc>
              <a:spcBef>
                <a:spcPts val="1200"/>
              </a:spcBef>
              <a:spcAft>
                <a:spcPts val="0"/>
              </a:spcAft>
              <a:buSzPct val="197802"/>
              <a:buNone/>
            </a:pPr>
            <a:endParaRPr sz="2800"/>
          </a:p>
          <a:p>
            <a:pPr marL="457200" lvl="0" indent="0" algn="l" rtl="0">
              <a:lnSpc>
                <a:spcPct val="90000"/>
              </a:lnSpc>
              <a:spcBef>
                <a:spcPts val="1200"/>
              </a:spcBef>
              <a:spcAft>
                <a:spcPts val="0"/>
              </a:spcAft>
              <a:buSzPct val="197802"/>
              <a:buNone/>
            </a:pPr>
            <a:endParaRPr sz="2800"/>
          </a:p>
        </p:txBody>
      </p:sp>
      <p:sp>
        <p:nvSpPr>
          <p:cNvPr id="505" name="Google Shape;505;g1772b88b82d_0_23"/>
          <p:cNvSpPr txBox="1"/>
          <p:nvPr/>
        </p:nvSpPr>
        <p:spPr>
          <a:xfrm>
            <a:off x="8352950" y="5606000"/>
            <a:ext cx="34569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6" name="Google Shape;506;g1772b88b82d_0_23"/>
          <p:cNvSpPr/>
          <p:nvPr/>
        </p:nvSpPr>
        <p:spPr>
          <a:xfrm>
            <a:off x="1097280" y="6435049"/>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507" name="Google Shape;507;g1772b88b82d_0_23"/>
          <p:cNvSpPr/>
          <p:nvPr/>
        </p:nvSpPr>
        <p:spPr>
          <a:xfrm>
            <a:off x="9727572" y="644361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40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1772b88b82d_2_25"/>
          <p:cNvSpPr/>
          <p:nvPr/>
        </p:nvSpPr>
        <p:spPr>
          <a:xfrm>
            <a:off x="10148812" y="742992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35</a:t>
            </a:r>
            <a:endParaRPr sz="1400" b="0" i="0" u="none" strike="noStrike" cap="none">
              <a:solidFill>
                <a:srgbClr val="000000"/>
              </a:solidFill>
              <a:latin typeface="Arial"/>
              <a:ea typeface="Arial"/>
              <a:cs typeface="Arial"/>
              <a:sym typeface="Arial"/>
            </a:endParaRPr>
          </a:p>
        </p:txBody>
      </p:sp>
      <p:sp>
        <p:nvSpPr>
          <p:cNvPr id="513" name="Google Shape;513;g1772b88b82d_2_25"/>
          <p:cNvSpPr/>
          <p:nvPr/>
        </p:nvSpPr>
        <p:spPr>
          <a:xfrm>
            <a:off x="443124" y="7429929"/>
            <a:ext cx="3595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Parimalla Pokuri</a:t>
            </a:r>
            <a:endParaRPr sz="1400" b="0" i="0" u="none" strike="noStrike" cap="none">
              <a:solidFill>
                <a:srgbClr val="000000"/>
              </a:solidFill>
              <a:latin typeface="Arial"/>
              <a:ea typeface="Arial"/>
              <a:cs typeface="Arial"/>
              <a:sym typeface="Arial"/>
            </a:endParaRPr>
          </a:p>
        </p:txBody>
      </p:sp>
      <p:pic>
        <p:nvPicPr>
          <p:cNvPr id="514" name="Google Shape;514;g1772b88b82d_2_25"/>
          <p:cNvPicPr preferRelativeResize="0"/>
          <p:nvPr/>
        </p:nvPicPr>
        <p:blipFill>
          <a:blip r:embed="rId3">
            <a:alphaModFix/>
          </a:blip>
          <a:stretch>
            <a:fillRect/>
          </a:stretch>
        </p:blipFill>
        <p:spPr>
          <a:xfrm>
            <a:off x="824425" y="446175"/>
            <a:ext cx="10543150" cy="5585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519" name="Google Shape;519;p18"/>
          <p:cNvSpPr/>
          <p:nvPr/>
        </p:nvSpPr>
        <p:spPr>
          <a:xfrm>
            <a:off x="0" y="0"/>
            <a:ext cx="1218631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0" name="Google Shape;520;p18"/>
          <p:cNvSpPr/>
          <p:nvPr/>
        </p:nvSpPr>
        <p:spPr>
          <a:xfrm>
            <a:off x="16" y="10274"/>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8"/>
          <p:cNvSpPr txBox="1">
            <a:spLocks noGrp="1"/>
          </p:cNvSpPr>
          <p:nvPr>
            <p:ph type="title"/>
          </p:nvPr>
        </p:nvSpPr>
        <p:spPr>
          <a:xfrm>
            <a:off x="327983" y="274963"/>
            <a:ext cx="3084844" cy="210387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Times New Roman"/>
              <a:buNone/>
            </a:pPr>
            <a:r>
              <a:rPr lang="en-US" sz="3600" b="1">
                <a:solidFill>
                  <a:srgbClr val="FFFFFF"/>
                </a:solidFill>
                <a:latin typeface="Times New Roman"/>
                <a:ea typeface="Times New Roman"/>
                <a:cs typeface="Times New Roman"/>
                <a:sym typeface="Times New Roman"/>
              </a:rPr>
              <a:t>TEAM - 04</a:t>
            </a:r>
            <a:endParaRPr/>
          </a:p>
        </p:txBody>
      </p:sp>
      <p:sp>
        <p:nvSpPr>
          <p:cNvPr id="522" name="Google Shape;522;p18"/>
          <p:cNvSpPr txBox="1">
            <a:spLocks noGrp="1"/>
          </p:cNvSpPr>
          <p:nvPr>
            <p:ph type="body" idx="1"/>
          </p:nvPr>
        </p:nvSpPr>
        <p:spPr>
          <a:xfrm>
            <a:off x="492370" y="2653800"/>
            <a:ext cx="3494429" cy="3442200"/>
          </a:xfrm>
          <a:prstGeom prst="rect">
            <a:avLst/>
          </a:prstGeom>
          <a:noFill/>
          <a:ln>
            <a:noFill/>
          </a:ln>
        </p:spPr>
        <p:txBody>
          <a:bodyPr spcFirstLastPara="1" wrap="square" lIns="0" tIns="45700" rIns="0" bIns="45700" anchor="t" anchorCtr="0">
            <a:normAutofit lnSpcReduction="10000"/>
          </a:bodyPr>
          <a:lstStyle/>
          <a:p>
            <a:pPr marL="91440" lvl="0" indent="-95250" algn="l" rtl="0">
              <a:lnSpc>
                <a:spcPct val="90000"/>
              </a:lnSpc>
              <a:spcBef>
                <a:spcPts val="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ANUSHA POREDDY</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SHASHANKAR CHENNU</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PARIMALLA POKURI</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SAI KRISHNA GADDE</a:t>
            </a:r>
            <a:endParaRPr/>
          </a:p>
          <a:p>
            <a:pPr marL="91440" lvl="0" indent="-95250" algn="l" rtl="0">
              <a:lnSpc>
                <a:spcPct val="90000"/>
              </a:lnSpc>
              <a:spcBef>
                <a:spcPts val="1400"/>
              </a:spcBef>
              <a:spcAft>
                <a:spcPts val="0"/>
              </a:spcAft>
              <a:buSzPts val="1500"/>
              <a:buFont typeface="Noto Sans"/>
              <a:buChar char="❑"/>
            </a:pPr>
            <a:r>
              <a:rPr lang="en-US" sz="1500">
                <a:solidFill>
                  <a:srgbClr val="FFFFFF"/>
                </a:solidFill>
                <a:latin typeface="Times New Roman"/>
                <a:ea typeface="Times New Roman"/>
                <a:cs typeface="Times New Roman"/>
                <a:sym typeface="Times New Roman"/>
              </a:rPr>
              <a:t>MANIKANTA ARUMILLI</a:t>
            </a:r>
            <a:endParaRPr/>
          </a:p>
          <a:p>
            <a:pPr marL="91440" lvl="0" indent="0" algn="l" rtl="0">
              <a:lnSpc>
                <a:spcPct val="90000"/>
              </a:lnSpc>
              <a:spcBef>
                <a:spcPts val="1400"/>
              </a:spcBef>
              <a:spcAft>
                <a:spcPts val="0"/>
              </a:spcAft>
              <a:buSzPts val="1500"/>
              <a:buFont typeface="Noto Sans"/>
              <a:buNone/>
            </a:pPr>
            <a:endParaRPr sz="1500">
              <a:solidFill>
                <a:srgbClr val="FFFFFF"/>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r>
              <a:rPr lang="en-US" sz="3600">
                <a:solidFill>
                  <a:srgbClr val="FFFFFF"/>
                </a:solidFill>
                <a:latin typeface="Times New Roman"/>
                <a:ea typeface="Times New Roman"/>
                <a:cs typeface="Times New Roman"/>
                <a:sym typeface="Times New Roman"/>
              </a:rPr>
              <a:t>Mentor &amp; Client</a:t>
            </a:r>
            <a:endParaRPr/>
          </a:p>
          <a:p>
            <a:pPr marL="0" lvl="0" indent="0" algn="l" rtl="0">
              <a:lnSpc>
                <a:spcPct val="90000"/>
              </a:lnSpc>
              <a:spcBef>
                <a:spcPts val="1400"/>
              </a:spcBef>
              <a:spcAft>
                <a:spcPts val="0"/>
              </a:spcAft>
              <a:buSzPts val="1500"/>
              <a:buNone/>
            </a:pPr>
            <a:r>
              <a:rPr lang="en-US" sz="1500">
                <a:solidFill>
                  <a:srgbClr val="FFFFFF"/>
                </a:solidFill>
                <a:latin typeface="Times New Roman"/>
                <a:ea typeface="Times New Roman"/>
                <a:cs typeface="Times New Roman"/>
                <a:sym typeface="Times New Roman"/>
              </a:rPr>
              <a:t>Dr. </a:t>
            </a:r>
            <a:r>
              <a:rPr lang="en-US" sz="1500" b="0" i="0" strike="noStrike">
                <a:solidFill>
                  <a:schemeClr val="lt1"/>
                </a:solidFill>
                <a:latin typeface="Lato"/>
                <a:ea typeface="Lato"/>
                <a:cs typeface="Lato"/>
                <a:sym typeface="Lato"/>
              </a:rPr>
              <a:t>CHANDRA MOULI MADHAV KOTTETI</a:t>
            </a:r>
            <a:endParaRPr/>
          </a:p>
          <a:p>
            <a:pPr marL="0" lvl="0" indent="0" algn="l" rtl="0">
              <a:lnSpc>
                <a:spcPct val="90000"/>
              </a:lnSpc>
              <a:spcBef>
                <a:spcPts val="1400"/>
              </a:spcBef>
              <a:spcAft>
                <a:spcPts val="0"/>
              </a:spcAft>
              <a:buSzPts val="1500"/>
              <a:buNone/>
            </a:pPr>
            <a:endParaRPr sz="1500">
              <a:solidFill>
                <a:schemeClr val="lt1"/>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endParaRPr sz="3600">
              <a:solidFill>
                <a:srgbClr val="FFFFFF"/>
              </a:solidFill>
              <a:latin typeface="Times New Roman"/>
              <a:ea typeface="Times New Roman"/>
              <a:cs typeface="Times New Roman"/>
              <a:sym typeface="Times New Roman"/>
            </a:endParaRPr>
          </a:p>
          <a:p>
            <a:pPr marL="0" lvl="0" indent="0" algn="l" rtl="0">
              <a:lnSpc>
                <a:spcPct val="90000"/>
              </a:lnSpc>
              <a:spcBef>
                <a:spcPts val="1400"/>
              </a:spcBef>
              <a:spcAft>
                <a:spcPts val="0"/>
              </a:spcAft>
              <a:buSzPts val="3600"/>
              <a:buNone/>
            </a:pPr>
            <a:endParaRPr sz="3600">
              <a:solidFill>
                <a:srgbClr val="FFFFFF"/>
              </a:solidFill>
              <a:latin typeface="Times New Roman"/>
              <a:ea typeface="Times New Roman"/>
              <a:cs typeface="Times New Roman"/>
              <a:sym typeface="Times New Roman"/>
            </a:endParaRPr>
          </a:p>
        </p:txBody>
      </p:sp>
      <p:pic>
        <p:nvPicPr>
          <p:cNvPr id="523" name="Google Shape;523;p18" descr="A picture containing text, sign&#10;&#10;Description automatically generated"/>
          <p:cNvPicPr preferRelativeResize="0"/>
          <p:nvPr/>
        </p:nvPicPr>
        <p:blipFill rotWithShape="1">
          <a:blip r:embed="rId3">
            <a:alphaModFix/>
          </a:blip>
          <a:srcRect r="-1" b="5531"/>
          <a:stretch/>
        </p:blipFill>
        <p:spPr>
          <a:xfrm>
            <a:off x="4114353" y="10284"/>
            <a:ext cx="8082235" cy="6857990"/>
          </a:xfrm>
          <a:prstGeom prst="rect">
            <a:avLst/>
          </a:prstGeom>
          <a:noFill/>
          <a:ln>
            <a:noFill/>
          </a:ln>
        </p:spPr>
      </p:pic>
      <p:sp>
        <p:nvSpPr>
          <p:cNvPr id="524" name="Google Shape;524;p18"/>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8"/>
          <p:cNvSpPr/>
          <p:nvPr/>
        </p:nvSpPr>
        <p:spPr>
          <a:xfrm>
            <a:off x="9861135" y="6241552"/>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2</a:t>
            </a:r>
            <a:endParaRPr sz="1400" b="0" i="0" u="none" strike="noStrike" cap="none">
              <a:solidFill>
                <a:srgbClr val="000000"/>
              </a:solidFill>
              <a:latin typeface="Arial"/>
              <a:ea typeface="Arial"/>
              <a:cs typeface="Arial"/>
              <a:sym typeface="Arial"/>
            </a:endParaRPr>
          </a:p>
        </p:txBody>
      </p:sp>
      <p:sp>
        <p:nvSpPr>
          <p:cNvPr id="526" name="Google Shape;526;p18"/>
          <p:cNvSpPr/>
          <p:nvPr/>
        </p:nvSpPr>
        <p:spPr>
          <a:xfrm>
            <a:off x="0" y="10274"/>
            <a:ext cx="121863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8"/>
          <p:cNvSpPr txBox="1"/>
          <p:nvPr/>
        </p:nvSpPr>
        <p:spPr>
          <a:xfrm>
            <a:off x="4505131" y="107700"/>
            <a:ext cx="358573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Arial"/>
                <a:ea typeface="Arial"/>
                <a:cs typeface="Arial"/>
                <a:sym typeface="Arial"/>
              </a:rPr>
              <a:t>TEAM-04</a:t>
            </a:r>
            <a:endParaRPr sz="1400" b="0" i="0" u="none" strike="noStrike" cap="none">
              <a:solidFill>
                <a:srgbClr val="000000"/>
              </a:solidFill>
              <a:latin typeface="Arial"/>
              <a:ea typeface="Arial"/>
              <a:cs typeface="Arial"/>
              <a:sym typeface="Arial"/>
            </a:endParaRPr>
          </a:p>
        </p:txBody>
      </p:sp>
      <p:pic>
        <p:nvPicPr>
          <p:cNvPr id="528" name="Google Shape;528;p18"/>
          <p:cNvPicPr preferRelativeResize="0"/>
          <p:nvPr/>
        </p:nvPicPr>
        <p:blipFill rotWithShape="1">
          <a:blip r:embed="rId4">
            <a:alphaModFix/>
          </a:blip>
          <a:srcRect/>
          <a:stretch/>
        </p:blipFill>
        <p:spPr>
          <a:xfrm>
            <a:off x="1124550" y="1016425"/>
            <a:ext cx="1286100" cy="119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784"/>
              </a:srgbClr>
            </a:outerShdw>
          </a:effectLst>
        </p:spPr>
      </p:pic>
      <p:pic>
        <p:nvPicPr>
          <p:cNvPr id="529" name="Google Shape;529;p18" descr="A person wearing glasses&#10;&#10;Description automatically generated with medium confidence"/>
          <p:cNvPicPr preferRelativeResize="0"/>
          <p:nvPr/>
        </p:nvPicPr>
        <p:blipFill rotWithShape="1">
          <a:blip r:embed="rId5">
            <a:alphaModFix/>
          </a:blip>
          <a:srcRect/>
          <a:stretch/>
        </p:blipFill>
        <p:spPr>
          <a:xfrm>
            <a:off x="1300709" y="3856255"/>
            <a:ext cx="1139400" cy="1091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392"/>
              </a:srgbClr>
            </a:outerShdw>
          </a:effectLst>
        </p:spPr>
      </p:pic>
      <p:pic>
        <p:nvPicPr>
          <p:cNvPr id="530" name="Google Shape;530;p18"/>
          <p:cNvPicPr preferRelativeResize="0"/>
          <p:nvPr/>
        </p:nvPicPr>
        <p:blipFill rotWithShape="1">
          <a:blip r:embed="rId6">
            <a:alphaModFix/>
          </a:blip>
          <a:srcRect/>
          <a:stretch/>
        </p:blipFill>
        <p:spPr>
          <a:xfrm>
            <a:off x="5203200" y="3799344"/>
            <a:ext cx="1139400" cy="11511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pic>
        <p:nvPicPr>
          <p:cNvPr id="531" name="Google Shape;531;p18" descr="A picture containing person, wall, person, standing&#10;&#10;Description automatically generated"/>
          <p:cNvPicPr preferRelativeResize="0"/>
          <p:nvPr/>
        </p:nvPicPr>
        <p:blipFill rotWithShape="1">
          <a:blip r:embed="rId7">
            <a:alphaModFix/>
          </a:blip>
          <a:srcRect/>
          <a:stretch/>
        </p:blipFill>
        <p:spPr>
          <a:xfrm>
            <a:off x="4976407" y="928533"/>
            <a:ext cx="1366200" cy="1366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784"/>
              </a:srgbClr>
            </a:outerShdw>
          </a:effectLst>
        </p:spPr>
      </p:pic>
      <p:pic>
        <p:nvPicPr>
          <p:cNvPr id="532" name="Google Shape;532;p18" descr="A person standing by a body of water with trees in the background&#10;&#10;Description automatically generated with medium confidence"/>
          <p:cNvPicPr preferRelativeResize="0"/>
          <p:nvPr/>
        </p:nvPicPr>
        <p:blipFill rotWithShape="1">
          <a:blip r:embed="rId8">
            <a:alphaModFix/>
          </a:blip>
          <a:srcRect/>
          <a:stretch/>
        </p:blipFill>
        <p:spPr>
          <a:xfrm>
            <a:off x="9289550" y="920400"/>
            <a:ext cx="1477500" cy="1338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784"/>
              </a:srgbClr>
            </a:outerShdw>
          </a:effectLst>
        </p:spPr>
      </p:pic>
      <p:pic>
        <p:nvPicPr>
          <p:cNvPr id="533" name="Google Shape;533;p18" descr="A person smiling for the camera"/>
          <p:cNvPicPr preferRelativeResize="0"/>
          <p:nvPr/>
        </p:nvPicPr>
        <p:blipFill rotWithShape="1">
          <a:blip r:embed="rId9">
            <a:alphaModFix/>
          </a:blip>
          <a:srcRect/>
          <a:stretch/>
        </p:blipFill>
        <p:spPr>
          <a:xfrm>
            <a:off x="9237050" y="3634450"/>
            <a:ext cx="1582500" cy="1442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0784"/>
              </a:srgbClr>
            </a:outerShdw>
          </a:effectLst>
        </p:spPr>
      </p:pic>
      <p:sp>
        <p:nvSpPr>
          <p:cNvPr id="534" name="Google Shape;534;p18"/>
          <p:cNvSpPr txBox="1"/>
          <p:nvPr/>
        </p:nvSpPr>
        <p:spPr>
          <a:xfrm>
            <a:off x="130800" y="2352825"/>
            <a:ext cx="37095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VENKATA SHASHANKAR CHENNU        	</a:t>
            </a:r>
            <a:endParaRPr sz="2000" b="0" i="0" u="none" strike="noStrike" cap="none">
              <a:solidFill>
                <a:srgbClr val="000000"/>
              </a:solidFill>
              <a:latin typeface="Arial"/>
              <a:ea typeface="Arial"/>
              <a:cs typeface="Arial"/>
              <a:sym typeface="Arial"/>
            </a:endParaRPr>
          </a:p>
        </p:txBody>
      </p:sp>
      <p:sp>
        <p:nvSpPr>
          <p:cNvPr id="535" name="Google Shape;535;p18"/>
          <p:cNvSpPr txBox="1"/>
          <p:nvPr/>
        </p:nvSpPr>
        <p:spPr>
          <a:xfrm>
            <a:off x="587801" y="5231325"/>
            <a:ext cx="2875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ANUSHA POREDDY</a:t>
            </a:r>
            <a:endParaRPr sz="2000" b="0" i="0" u="none" strike="noStrike" cap="none">
              <a:solidFill>
                <a:srgbClr val="FFFFFF"/>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536" name="Google Shape;536;p18"/>
          <p:cNvSpPr txBox="1"/>
          <p:nvPr/>
        </p:nvSpPr>
        <p:spPr>
          <a:xfrm>
            <a:off x="4681138" y="5154375"/>
            <a:ext cx="3251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Calibri"/>
                <a:ea typeface="Calibri"/>
                <a:cs typeface="Calibri"/>
                <a:sym typeface="Calibri"/>
              </a:rPr>
              <a:t>PARIMALLA POKURI </a:t>
            </a:r>
            <a:endParaRPr sz="2000" b="1" i="0" u="none" strike="noStrike" cap="none">
              <a:solidFill>
                <a:schemeClr val="lt1"/>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537" name="Google Shape;537;p18"/>
          <p:cNvSpPr txBox="1"/>
          <p:nvPr/>
        </p:nvSpPr>
        <p:spPr>
          <a:xfrm>
            <a:off x="4246050" y="2407682"/>
            <a:ext cx="3350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SAI KRISHNA GADEE </a:t>
            </a:r>
            <a:endParaRPr sz="1400" b="0" i="0" u="none" strike="noStrike" cap="none">
              <a:solidFill>
                <a:srgbClr val="000000"/>
              </a:solidFill>
              <a:latin typeface="Arial"/>
              <a:ea typeface="Arial"/>
              <a:cs typeface="Arial"/>
              <a:sym typeface="Arial"/>
            </a:endParaRPr>
          </a:p>
        </p:txBody>
      </p:sp>
      <p:sp>
        <p:nvSpPr>
          <p:cNvPr id="538" name="Google Shape;538;p18"/>
          <p:cNvSpPr txBox="1"/>
          <p:nvPr/>
        </p:nvSpPr>
        <p:spPr>
          <a:xfrm>
            <a:off x="8505024" y="2352825"/>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MANIKANTA ARUMILLI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39" name="Google Shape;539;p18"/>
          <p:cNvSpPr txBox="1"/>
          <p:nvPr/>
        </p:nvSpPr>
        <p:spPr>
          <a:xfrm>
            <a:off x="8949500" y="5200575"/>
            <a:ext cx="3251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Dr.CHANDRA MOULI KOTTETI</a:t>
            </a:r>
            <a:endParaRPr sz="20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Calibri"/>
                <a:ea typeface="Calibri"/>
                <a:cs typeface="Calibri"/>
                <a:sym typeface="Calibri"/>
              </a:rPr>
              <a:t>	Client &amp; Mentor</a:t>
            </a:r>
            <a:endParaRPr sz="2000" b="0" i="0" u="none" strike="noStrike" cap="none">
              <a:solidFill>
                <a:schemeClr val="lt1"/>
              </a:solidFill>
              <a:latin typeface="Calibri"/>
              <a:ea typeface="Calibri"/>
              <a:cs typeface="Calibri"/>
              <a:sym typeface="Calibri"/>
            </a:endParaRPr>
          </a:p>
        </p:txBody>
      </p:sp>
      <p:sp>
        <p:nvSpPr>
          <p:cNvPr id="540" name="Google Shape;540;p18"/>
          <p:cNvSpPr/>
          <p:nvPr/>
        </p:nvSpPr>
        <p:spPr>
          <a:xfrm>
            <a:off x="9766071" y="64523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a:t>
            </a:r>
            <a:r>
              <a:rPr lang="en-US" sz="1800">
                <a:solidFill>
                  <a:schemeClr val="dk1"/>
                </a:solidFill>
                <a:latin typeface="Times New Roman"/>
                <a:ea typeface="Times New Roman"/>
                <a:cs typeface="Times New Roman"/>
                <a:sym typeface="Times New Roman"/>
              </a:rPr>
              <a:t>42</a:t>
            </a:r>
            <a:endParaRPr sz="1400" b="0" i="0" u="none" strike="noStrike" cap="none">
              <a:solidFill>
                <a:srgbClr val="000000"/>
              </a:solidFill>
              <a:latin typeface="Arial"/>
              <a:ea typeface="Arial"/>
              <a:cs typeface="Arial"/>
              <a:sym typeface="Arial"/>
            </a:endParaRPr>
          </a:p>
        </p:txBody>
      </p:sp>
      <p:sp>
        <p:nvSpPr>
          <p:cNvPr id="541" name="Google Shape;541;p18"/>
          <p:cNvSpPr/>
          <p:nvPr/>
        </p:nvSpPr>
        <p:spPr>
          <a:xfrm>
            <a:off x="997929" y="6433416"/>
            <a:ext cx="3595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g1885099614f_2_4"/>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1885099614f_2_4"/>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8" name="Google Shape;548;g1885099614f_2_4"/>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
        <p:nvSpPr>
          <p:cNvPr id="549" name="Google Shape;549;g1885099614f_2_4"/>
          <p:cNvSpPr/>
          <p:nvPr/>
        </p:nvSpPr>
        <p:spPr>
          <a:xfrm>
            <a:off x="0" y="-51371"/>
            <a:ext cx="12192000" cy="6334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g1885099614f_2_4"/>
          <p:cNvSpPr/>
          <p:nvPr/>
        </p:nvSpPr>
        <p:spPr>
          <a:xfrm>
            <a:off x="15"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g1885099614f_2_4"/>
          <p:cNvSpPr/>
          <p:nvPr/>
        </p:nvSpPr>
        <p:spPr>
          <a:xfrm>
            <a:off x="9766071" y="6452300"/>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1</a:t>
            </a:r>
            <a:endParaRPr sz="1400" b="0" i="0" u="none" strike="noStrike" cap="none">
              <a:solidFill>
                <a:srgbClr val="000000"/>
              </a:solidFill>
              <a:latin typeface="Arial"/>
              <a:ea typeface="Arial"/>
              <a:cs typeface="Arial"/>
              <a:sym typeface="Arial"/>
            </a:endParaRPr>
          </a:p>
        </p:txBody>
      </p:sp>
      <p:sp>
        <p:nvSpPr>
          <p:cNvPr id="552" name="Google Shape;552;g1885099614f_2_4"/>
          <p:cNvSpPr/>
          <p:nvPr/>
        </p:nvSpPr>
        <p:spPr>
          <a:xfrm>
            <a:off x="1020199" y="6425375"/>
            <a:ext cx="3969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sp>
        <p:nvSpPr>
          <p:cNvPr id="553" name="Google Shape;553;g1885099614f_2_4"/>
          <p:cNvSpPr txBox="1"/>
          <p:nvPr/>
        </p:nvSpPr>
        <p:spPr>
          <a:xfrm>
            <a:off x="5419125" y="193675"/>
            <a:ext cx="6063600" cy="683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Title:</a:t>
            </a:r>
            <a:r>
              <a:rPr lang="en-US" sz="2400" b="0" i="0" u="none" strike="noStrike" cap="none">
                <a:solidFill>
                  <a:srgbClr val="000000"/>
                </a:solidFill>
                <a:latin typeface="Calibri"/>
                <a:ea typeface="Calibri"/>
                <a:cs typeface="Calibri"/>
                <a:sym typeface="Calibri"/>
              </a:rPr>
              <a:t> </a:t>
            </a:r>
            <a:r>
              <a:rPr lang="en-US" sz="2400" b="1" i="0" u="none" strike="noStrike" cap="none">
                <a:solidFill>
                  <a:srgbClr val="000000"/>
                </a:solidFill>
                <a:latin typeface="Calibri"/>
                <a:ea typeface="Calibri"/>
                <a:cs typeface="Calibri"/>
                <a:sym typeface="Calibri"/>
              </a:rPr>
              <a:t>Student Internship Management System</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Team Members: </a:t>
            </a:r>
            <a:endParaRPr sz="2400" b="1"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chemeClr val="dk1"/>
                </a:solidFill>
                <a:latin typeface="Calibri"/>
                <a:ea typeface="Calibri"/>
                <a:cs typeface="Calibri"/>
                <a:sym typeface="Calibri"/>
              </a:rPr>
              <a:t>Venkata Shashankar Chennu</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AutoNum type="arabicPeriod"/>
            </a:pPr>
            <a:r>
              <a:rPr lang="en-US" sz="2400" b="0" i="0" u="none" strike="noStrike" cap="none">
                <a:solidFill>
                  <a:schemeClr val="dk1"/>
                </a:solidFill>
                <a:latin typeface="Calibri"/>
                <a:ea typeface="Calibri"/>
                <a:cs typeface="Calibri"/>
                <a:sym typeface="Calibri"/>
              </a:rPr>
              <a:t>Parimalla Pokuri</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AutoNum type="arabicPeriod"/>
            </a:pPr>
            <a:r>
              <a:rPr lang="en-US" sz="2400" b="0" i="0" u="none" strike="noStrike" cap="none">
                <a:solidFill>
                  <a:schemeClr val="dk1"/>
                </a:solidFill>
                <a:latin typeface="Calibri"/>
                <a:ea typeface="Calibri"/>
                <a:cs typeface="Calibri"/>
                <a:sym typeface="Calibri"/>
              </a:rPr>
              <a:t>Anusha Poreddy</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chemeClr val="dk1"/>
                </a:solidFill>
                <a:latin typeface="Calibri"/>
                <a:ea typeface="Calibri"/>
                <a:cs typeface="Calibri"/>
                <a:sym typeface="Calibri"/>
              </a:rPr>
              <a:t>Sai Krishna Gadde </a:t>
            </a: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chemeClr val="dk1"/>
                </a:solidFill>
                <a:latin typeface="Calibri"/>
                <a:ea typeface="Calibri"/>
                <a:cs typeface="Calibri"/>
                <a:sym typeface="Calibri"/>
              </a:rPr>
              <a:t>Manikanta Arumilli</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Client &amp; Mentor:</a:t>
            </a:r>
            <a:r>
              <a:rPr lang="en-US" sz="2400" b="0" i="0" u="none" strike="noStrike" cap="none">
                <a:solidFill>
                  <a:schemeClr val="dk1"/>
                </a:solidFill>
                <a:latin typeface="Calibri"/>
                <a:ea typeface="Calibri"/>
                <a:cs typeface="Calibri"/>
                <a:sym typeface="Calibri"/>
              </a:rPr>
              <a:t> Dr. Chandra Mouli Kotteti</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Sec No:</a:t>
            </a:r>
            <a:r>
              <a:rPr lang="en-US" sz="2400" b="0" i="0" u="none" strike="noStrike" cap="none">
                <a:solidFill>
                  <a:schemeClr val="dk1"/>
                </a:solidFill>
                <a:latin typeface="Calibri"/>
                <a:ea typeface="Calibri"/>
                <a:cs typeface="Calibri"/>
                <a:sym typeface="Calibri"/>
              </a:rPr>
              <a:t> 03</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Team No:</a:t>
            </a:r>
            <a:r>
              <a:rPr lang="en-US" sz="2400" b="0" i="0" u="none" strike="noStrike" cap="none">
                <a:solidFill>
                  <a:schemeClr val="dk1"/>
                </a:solidFill>
                <a:latin typeface="Calibri"/>
                <a:ea typeface="Calibri"/>
                <a:cs typeface="Calibri"/>
                <a:sym typeface="Calibri"/>
              </a:rPr>
              <a:t> 04</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554" name="Google Shape;554;g1885099614f_2_4"/>
          <p:cNvPicPr preferRelativeResize="0"/>
          <p:nvPr/>
        </p:nvPicPr>
        <p:blipFill rotWithShape="1">
          <a:blip r:embed="rId3">
            <a:alphaModFix/>
          </a:blip>
          <a:srcRect/>
          <a:stretch/>
        </p:blipFill>
        <p:spPr>
          <a:xfrm>
            <a:off x="287675" y="373725"/>
            <a:ext cx="4776400" cy="5064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5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0"/>
          <p:cNvSpPr txBox="1">
            <a:spLocks noGrp="1"/>
          </p:cNvSpPr>
          <p:nvPr>
            <p:ph type="title"/>
          </p:nvPr>
        </p:nvSpPr>
        <p:spPr>
          <a:xfrm>
            <a:off x="1097280" y="249228"/>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Introduction Cont’d</a:t>
            </a:r>
            <a:endParaRPr b="1"/>
          </a:p>
        </p:txBody>
      </p:sp>
      <p:sp>
        <p:nvSpPr>
          <p:cNvPr id="152" name="Google Shape;152;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0"/>
              </a:spcBef>
              <a:spcAft>
                <a:spcPts val="0"/>
              </a:spcAft>
              <a:buSzPts val="2800"/>
              <a:buChar char="❏"/>
            </a:pPr>
            <a:r>
              <a:rPr lang="en-US" sz="2800" b="1"/>
              <a:t>Company : </a:t>
            </a:r>
            <a:r>
              <a:rPr lang="en-US" sz="2800"/>
              <a:t>The role of the company is to post and employ candidates that meet their needs.</a:t>
            </a:r>
            <a:endParaRPr sz="2800"/>
          </a:p>
          <a:p>
            <a:pPr marL="0" lvl="0" indent="0" algn="l" rtl="0">
              <a:lnSpc>
                <a:spcPct val="90000"/>
              </a:lnSpc>
              <a:spcBef>
                <a:spcPts val="0"/>
              </a:spcBef>
              <a:spcAft>
                <a:spcPts val="0"/>
              </a:spcAft>
              <a:buSzPts val="1800"/>
              <a:buNone/>
            </a:pPr>
            <a:endParaRPr sz="2800"/>
          </a:p>
          <a:p>
            <a:pPr marL="508000" lvl="0" indent="-457200" algn="l" rtl="0">
              <a:lnSpc>
                <a:spcPct val="90000"/>
              </a:lnSpc>
              <a:spcBef>
                <a:spcPts val="0"/>
              </a:spcBef>
              <a:spcAft>
                <a:spcPts val="0"/>
              </a:spcAft>
              <a:buSzPts val="2800"/>
              <a:buChar char="❑"/>
            </a:pPr>
            <a:r>
              <a:rPr lang="en-US" sz="2800" b="1"/>
              <a:t>Student :</a:t>
            </a:r>
            <a:r>
              <a:rPr lang="en-US" sz="2800"/>
              <a:t> The role of the student is to examine the availability of open positions, apply for those they are interested in, and monitor the progress of their applications.</a:t>
            </a:r>
            <a:endParaRPr sz="2800"/>
          </a:p>
          <a:p>
            <a:pPr marL="0" lvl="0" indent="0" algn="l" rtl="0">
              <a:lnSpc>
                <a:spcPct val="90000"/>
              </a:lnSpc>
              <a:spcBef>
                <a:spcPts val="0"/>
              </a:spcBef>
              <a:spcAft>
                <a:spcPts val="0"/>
              </a:spcAft>
              <a:buSzPts val="1800"/>
              <a:buNone/>
            </a:pPr>
            <a:endParaRPr sz="2800"/>
          </a:p>
          <a:p>
            <a:pPr marL="508000" lvl="0" indent="-457200" algn="l" rtl="0">
              <a:lnSpc>
                <a:spcPct val="90000"/>
              </a:lnSpc>
              <a:spcBef>
                <a:spcPts val="0"/>
              </a:spcBef>
              <a:spcAft>
                <a:spcPts val="0"/>
              </a:spcAft>
              <a:buSzPts val="2800"/>
              <a:buChar char="❑"/>
            </a:pPr>
            <a:r>
              <a:rPr lang="en-US" sz="2800" b="1"/>
              <a:t>Administrator : </a:t>
            </a:r>
            <a:r>
              <a:rPr lang="en-US" sz="2800"/>
              <a:t>The role of admin is to Finding fake data produced by students or company. They have the power to approve or disapprove the data.</a:t>
            </a:r>
            <a:endParaRPr sz="2800"/>
          </a:p>
        </p:txBody>
      </p:sp>
      <p:sp>
        <p:nvSpPr>
          <p:cNvPr id="153" name="Google Shape;153;p10"/>
          <p:cNvSpPr/>
          <p:nvPr/>
        </p:nvSpPr>
        <p:spPr>
          <a:xfrm>
            <a:off x="997928" y="6433416"/>
            <a:ext cx="4050791"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sp>
        <p:nvSpPr>
          <p:cNvPr id="154" name="Google Shape;154;p10"/>
          <p:cNvSpPr/>
          <p:nvPr/>
        </p:nvSpPr>
        <p:spPr>
          <a:xfrm>
            <a:off x="9984422" y="6485305"/>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Application Home page</a:t>
            </a:r>
            <a:endParaRPr/>
          </a:p>
        </p:txBody>
      </p:sp>
      <p:sp>
        <p:nvSpPr>
          <p:cNvPr id="160" name="Google Shape;160;p6"/>
          <p:cNvSpPr txBox="1">
            <a:spLocks noGrp="1"/>
          </p:cNvSpPr>
          <p:nvPr>
            <p:ph type="body" idx="1"/>
          </p:nvPr>
        </p:nvSpPr>
        <p:spPr>
          <a:xfrm>
            <a:off x="1200150" y="1990725"/>
            <a:ext cx="9955528" cy="3878368"/>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3200"/>
              <a:buFont typeface="Noto Sans"/>
              <a:buNone/>
            </a:pPr>
            <a:endParaRPr sz="2800"/>
          </a:p>
          <a:p>
            <a:pPr marL="457200" lvl="0" indent="0" algn="l" rtl="0">
              <a:lnSpc>
                <a:spcPct val="90000"/>
              </a:lnSpc>
              <a:spcBef>
                <a:spcPts val="1400"/>
              </a:spcBef>
              <a:spcAft>
                <a:spcPts val="0"/>
              </a:spcAft>
              <a:buSzPts val="1800"/>
              <a:buNone/>
            </a:pPr>
            <a:endParaRPr sz="2800"/>
          </a:p>
        </p:txBody>
      </p:sp>
      <p:sp>
        <p:nvSpPr>
          <p:cNvPr id="161" name="Google Shape;161;p6"/>
          <p:cNvSpPr/>
          <p:nvPr/>
        </p:nvSpPr>
        <p:spPr>
          <a:xfrm>
            <a:off x="9840587" y="6423661"/>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Page: 6</a:t>
            </a:r>
            <a:endParaRPr sz="1400" b="0" i="0" u="none" strike="noStrike" cap="none">
              <a:solidFill>
                <a:srgbClr val="000000"/>
              </a:solidFill>
              <a:latin typeface="Arial"/>
              <a:ea typeface="Arial"/>
              <a:cs typeface="Arial"/>
              <a:sym typeface="Arial"/>
            </a:endParaRPr>
          </a:p>
        </p:txBody>
      </p:sp>
      <p:sp>
        <p:nvSpPr>
          <p:cNvPr id="162" name="Google Shape;162;p6"/>
          <p:cNvSpPr/>
          <p:nvPr/>
        </p:nvSpPr>
        <p:spPr>
          <a:xfrm>
            <a:off x="1020200" y="6425375"/>
            <a:ext cx="3595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 Shashank Chennu</a:t>
            </a:r>
            <a:endParaRPr sz="1400" b="0" i="0" u="none" strike="noStrike" cap="none">
              <a:solidFill>
                <a:srgbClr val="000000"/>
              </a:solidFill>
              <a:latin typeface="Arial"/>
              <a:ea typeface="Arial"/>
              <a:cs typeface="Arial"/>
              <a:sym typeface="Arial"/>
            </a:endParaRPr>
          </a:p>
        </p:txBody>
      </p:sp>
      <p:pic>
        <p:nvPicPr>
          <p:cNvPr id="163" name="Google Shape;163;p6"/>
          <p:cNvPicPr preferRelativeResize="0"/>
          <p:nvPr/>
        </p:nvPicPr>
        <p:blipFill rotWithShape="1">
          <a:blip r:embed="rId3">
            <a:alphaModFix/>
          </a:blip>
          <a:srcRect/>
          <a:stretch/>
        </p:blipFill>
        <p:spPr>
          <a:xfrm>
            <a:off x="1200150" y="1823875"/>
            <a:ext cx="10058399" cy="4045224"/>
          </a:xfrm>
          <a:prstGeom prst="rect">
            <a:avLst/>
          </a:prstGeom>
          <a:noFill/>
          <a:ln>
            <a:noFill/>
          </a:ln>
        </p:spPr>
      </p:pic>
      <p:sp>
        <p:nvSpPr>
          <p:cNvPr id="164" name="Google Shape;164;p6"/>
          <p:cNvSpPr txBox="1"/>
          <p:nvPr/>
        </p:nvSpPr>
        <p:spPr>
          <a:xfrm>
            <a:off x="4424525" y="5915525"/>
            <a:ext cx="69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 1 : Application Home Page</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860becc3cc_0_9"/>
          <p:cNvSpPr txBox="1">
            <a:spLocks noGrp="1"/>
          </p:cNvSpPr>
          <p:nvPr>
            <p:ph type="title"/>
          </p:nvPr>
        </p:nvSpPr>
        <p:spPr>
          <a:xfrm>
            <a:off x="1097275" y="1183426"/>
            <a:ext cx="10058400" cy="9795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4800"/>
              <a:buFont typeface="Calibri"/>
              <a:buNone/>
            </a:pPr>
            <a:r>
              <a:rPr lang="en-US" b="1"/>
              <a:t>Application Home page Cont’d</a:t>
            </a:r>
            <a:endParaRPr/>
          </a:p>
          <a:p>
            <a:pPr marL="0" lvl="0" indent="0" algn="l" rtl="0">
              <a:lnSpc>
                <a:spcPct val="85000"/>
              </a:lnSpc>
              <a:spcBef>
                <a:spcPts val="0"/>
              </a:spcBef>
              <a:spcAft>
                <a:spcPts val="0"/>
              </a:spcAft>
              <a:buSzPts val="4800"/>
              <a:buNone/>
            </a:pPr>
            <a:endParaRPr/>
          </a:p>
        </p:txBody>
      </p:sp>
      <p:sp>
        <p:nvSpPr>
          <p:cNvPr id="170" name="Google Shape;170;g1860becc3cc_0_9"/>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lnSpcReduction="10000"/>
          </a:bodyPr>
          <a:lstStyle/>
          <a:p>
            <a:pPr marL="457200" lvl="0" indent="-406400" algn="l" rtl="0">
              <a:lnSpc>
                <a:spcPct val="90000"/>
              </a:lnSpc>
              <a:spcBef>
                <a:spcPts val="1200"/>
              </a:spcBef>
              <a:spcAft>
                <a:spcPts val="0"/>
              </a:spcAft>
              <a:buSzPts val="2800"/>
              <a:buChar char="❏"/>
            </a:pPr>
            <a:r>
              <a:rPr lang="en-US" sz="2800"/>
              <a:t>In home page, we have given buttons like About, Contact,Register and Login.</a:t>
            </a:r>
            <a:endParaRPr sz="2800"/>
          </a:p>
          <a:p>
            <a:pPr marL="457200" lvl="0" indent="-406400" algn="l" rtl="0">
              <a:lnSpc>
                <a:spcPct val="90000"/>
              </a:lnSpc>
              <a:spcBef>
                <a:spcPts val="0"/>
              </a:spcBef>
              <a:spcAft>
                <a:spcPts val="0"/>
              </a:spcAft>
              <a:buSzPts val="2800"/>
              <a:buChar char="❏"/>
            </a:pPr>
            <a:r>
              <a:rPr lang="en-US" sz="2800" b="1"/>
              <a:t>About : </a:t>
            </a:r>
            <a:r>
              <a:rPr lang="en-US" sz="2800"/>
              <a:t>In About tab, we have given information regarding the benefits of the internship and also about our application.</a:t>
            </a:r>
            <a:endParaRPr sz="2800"/>
          </a:p>
          <a:p>
            <a:pPr marL="457200" lvl="0" indent="-406400" algn="l" rtl="0">
              <a:lnSpc>
                <a:spcPct val="90000"/>
              </a:lnSpc>
              <a:spcBef>
                <a:spcPts val="0"/>
              </a:spcBef>
              <a:spcAft>
                <a:spcPts val="0"/>
              </a:spcAft>
              <a:buSzPts val="2800"/>
              <a:buChar char="❏"/>
            </a:pPr>
            <a:r>
              <a:rPr lang="en-US" sz="2800" b="1"/>
              <a:t>Contact : </a:t>
            </a:r>
            <a:r>
              <a:rPr lang="en-US" sz="2800"/>
              <a:t>In contact tab, we have provided a complaint form where users can raise their issues by filling.</a:t>
            </a:r>
            <a:endParaRPr sz="2800"/>
          </a:p>
          <a:p>
            <a:pPr marL="457200" lvl="0" indent="-406400" algn="l" rtl="0">
              <a:lnSpc>
                <a:spcPct val="90000"/>
              </a:lnSpc>
              <a:spcBef>
                <a:spcPts val="0"/>
              </a:spcBef>
              <a:spcAft>
                <a:spcPts val="0"/>
              </a:spcAft>
              <a:buSzPts val="2800"/>
              <a:buChar char="❏"/>
            </a:pPr>
            <a:r>
              <a:rPr lang="en-US" sz="2800" b="1"/>
              <a:t>Login :  </a:t>
            </a:r>
            <a:r>
              <a:rPr lang="en-US" sz="2800"/>
              <a:t>In login tab, users can login their account to use their benefits of the application.</a:t>
            </a:r>
            <a:endParaRPr sz="2800"/>
          </a:p>
          <a:p>
            <a:pPr marL="457200" lvl="0" indent="-406400" algn="l" rtl="0">
              <a:lnSpc>
                <a:spcPct val="90000"/>
              </a:lnSpc>
              <a:spcBef>
                <a:spcPts val="0"/>
              </a:spcBef>
              <a:spcAft>
                <a:spcPts val="0"/>
              </a:spcAft>
              <a:buSzPts val="2800"/>
              <a:buChar char="❏"/>
            </a:pPr>
            <a:r>
              <a:rPr lang="en-US" sz="2800" b="1"/>
              <a:t>Register : </a:t>
            </a:r>
            <a:r>
              <a:rPr lang="en-US" sz="2800"/>
              <a:t>In register tab, users can create an account according to their role like company, student and administrator.</a:t>
            </a:r>
            <a:endParaRPr sz="2800"/>
          </a:p>
        </p:txBody>
      </p:sp>
      <p:sp>
        <p:nvSpPr>
          <p:cNvPr id="171" name="Google Shape;171;g1860becc3cc_0_9"/>
          <p:cNvSpPr txBox="1"/>
          <p:nvPr/>
        </p:nvSpPr>
        <p:spPr>
          <a:xfrm>
            <a:off x="875825" y="6378775"/>
            <a:ext cx="35694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VenkataShashank Chennu</a:t>
            </a:r>
            <a:endParaRPr sz="900" b="0" i="0" u="none" strike="noStrike" cap="none">
              <a:solidFill>
                <a:srgbClr val="202124"/>
              </a:solidFill>
              <a:highlight>
                <a:srgbClr val="FFFFFF"/>
              </a:highlight>
              <a:latin typeface="Roboto"/>
              <a:ea typeface="Roboto"/>
              <a:cs typeface="Roboto"/>
              <a:sym typeface="Roboto"/>
            </a:endParaRPr>
          </a:p>
        </p:txBody>
      </p:sp>
      <p:sp>
        <p:nvSpPr>
          <p:cNvPr id="172" name="Google Shape;172;g1860becc3cc_0_9"/>
          <p:cNvSpPr txBox="1"/>
          <p:nvPr/>
        </p:nvSpPr>
        <p:spPr>
          <a:xfrm>
            <a:off x="9568125" y="6488622"/>
            <a:ext cx="19500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Page :7</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860becc3cc_0_1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Contact Tab </a:t>
            </a:r>
            <a:endParaRPr b="1"/>
          </a:p>
        </p:txBody>
      </p:sp>
      <p:pic>
        <p:nvPicPr>
          <p:cNvPr id="178" name="Google Shape;178;g1860becc3cc_0_16"/>
          <p:cNvPicPr preferRelativeResize="0"/>
          <p:nvPr/>
        </p:nvPicPr>
        <p:blipFill rotWithShape="1">
          <a:blip r:embed="rId3">
            <a:alphaModFix/>
          </a:blip>
          <a:srcRect/>
          <a:stretch/>
        </p:blipFill>
        <p:spPr>
          <a:xfrm>
            <a:off x="5344375" y="1925450"/>
            <a:ext cx="5811299" cy="3741299"/>
          </a:xfrm>
          <a:prstGeom prst="rect">
            <a:avLst/>
          </a:prstGeom>
          <a:noFill/>
          <a:ln>
            <a:noFill/>
          </a:ln>
        </p:spPr>
      </p:pic>
      <p:sp>
        <p:nvSpPr>
          <p:cNvPr id="179" name="Google Shape;179;g1860becc3cc_0_16"/>
          <p:cNvSpPr txBox="1"/>
          <p:nvPr/>
        </p:nvSpPr>
        <p:spPr>
          <a:xfrm>
            <a:off x="8068425" y="5846838"/>
            <a:ext cx="69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Fig2 : Contact Tab</a:t>
            </a:r>
            <a:endParaRPr sz="1800" b="0" i="0" u="none" strike="noStrike" cap="none">
              <a:solidFill>
                <a:srgbClr val="000000"/>
              </a:solidFill>
              <a:latin typeface="Calibri"/>
              <a:ea typeface="Calibri"/>
              <a:cs typeface="Calibri"/>
              <a:sym typeface="Calibri"/>
            </a:endParaRPr>
          </a:p>
        </p:txBody>
      </p:sp>
      <p:sp>
        <p:nvSpPr>
          <p:cNvPr id="180" name="Google Shape;180;g1860becc3cc_0_16"/>
          <p:cNvSpPr txBox="1"/>
          <p:nvPr/>
        </p:nvSpPr>
        <p:spPr>
          <a:xfrm>
            <a:off x="9568125" y="6488622"/>
            <a:ext cx="19500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Page :8</a:t>
            </a:r>
            <a:endParaRPr sz="1800" b="0" i="0" u="none" strike="noStrike" cap="none">
              <a:solidFill>
                <a:srgbClr val="000000"/>
              </a:solidFill>
              <a:latin typeface="Calibri"/>
              <a:ea typeface="Calibri"/>
              <a:cs typeface="Calibri"/>
              <a:sym typeface="Calibri"/>
            </a:endParaRPr>
          </a:p>
        </p:txBody>
      </p:sp>
      <p:sp>
        <p:nvSpPr>
          <p:cNvPr id="181" name="Google Shape;181;g1860becc3cc_0_16"/>
          <p:cNvSpPr txBox="1"/>
          <p:nvPr/>
        </p:nvSpPr>
        <p:spPr>
          <a:xfrm>
            <a:off x="875825" y="6378775"/>
            <a:ext cx="35694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VenkataShashank Chennu</a:t>
            </a:r>
            <a:endParaRPr sz="900" b="0" i="0" u="none" strike="noStrike" cap="none">
              <a:solidFill>
                <a:srgbClr val="202124"/>
              </a:solidFill>
              <a:highlight>
                <a:srgbClr val="FFFFFF"/>
              </a:highlight>
              <a:latin typeface="Roboto"/>
              <a:ea typeface="Roboto"/>
              <a:cs typeface="Roboto"/>
              <a:sym typeface="Roboto"/>
            </a:endParaRPr>
          </a:p>
        </p:txBody>
      </p:sp>
      <p:sp>
        <p:nvSpPr>
          <p:cNvPr id="182" name="Google Shape;182;g1860becc3cc_0_16"/>
          <p:cNvSpPr txBox="1"/>
          <p:nvPr/>
        </p:nvSpPr>
        <p:spPr>
          <a:xfrm>
            <a:off x="1252000" y="1979750"/>
            <a:ext cx="3270300" cy="4062620"/>
          </a:xfrm>
          <a:prstGeom prst="rect">
            <a:avLst/>
          </a:prstGeom>
          <a:noFill/>
          <a:ln>
            <a:noFill/>
          </a:ln>
        </p:spPr>
        <p:txBody>
          <a:bodyPr spcFirstLastPara="1" wrap="square" lIns="91425" tIns="91425" rIns="91425" bIns="91425" anchor="t" anchorCtr="0">
            <a:spAutoFit/>
          </a:bodyPr>
          <a:lstStyle/>
          <a:p>
            <a:pPr marL="508000" lvl="0" indent="-457200" algn="l" rtl="0">
              <a:spcBef>
                <a:spcPts val="0"/>
              </a:spcBef>
              <a:spcAft>
                <a:spcPts val="0"/>
              </a:spcAft>
              <a:buClr>
                <a:schemeClr val="accent1"/>
              </a:buClr>
              <a:buSzPts val="2800"/>
              <a:buFont typeface="Wingdings" panose="05000000000000000000" pitchFamily="2" charset="2"/>
              <a:buChar char="q"/>
            </a:pPr>
            <a:r>
              <a:rPr lang="en-US" sz="2800" dirty="0">
                <a:solidFill>
                  <a:schemeClr val="dk1"/>
                </a:solidFill>
                <a:latin typeface="Calibri"/>
                <a:ea typeface="Calibri"/>
                <a:cs typeface="Calibri"/>
                <a:sym typeface="Calibri"/>
              </a:rPr>
              <a:t>In contact Tab, if users faces any issue with the application or any other they can raise it by filling out the form and submitting.</a:t>
            </a:r>
            <a:endParaRPr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860becc3cc_0_2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SzPts val="4800"/>
              <a:buNone/>
            </a:pPr>
            <a:r>
              <a:rPr lang="en-US" b="1"/>
              <a:t>Contact Tab Cont’d</a:t>
            </a:r>
            <a:endParaRPr b="1"/>
          </a:p>
        </p:txBody>
      </p:sp>
      <p:pic>
        <p:nvPicPr>
          <p:cNvPr id="188" name="Google Shape;188;g1860becc3cc_0_23"/>
          <p:cNvPicPr preferRelativeResize="0"/>
          <p:nvPr/>
        </p:nvPicPr>
        <p:blipFill rotWithShape="1">
          <a:blip r:embed="rId3">
            <a:alphaModFix/>
          </a:blip>
          <a:srcRect/>
          <a:stretch/>
        </p:blipFill>
        <p:spPr>
          <a:xfrm>
            <a:off x="1887988" y="1845725"/>
            <a:ext cx="8476973" cy="4069800"/>
          </a:xfrm>
          <a:prstGeom prst="rect">
            <a:avLst/>
          </a:prstGeom>
          <a:noFill/>
          <a:ln>
            <a:noFill/>
          </a:ln>
        </p:spPr>
      </p:pic>
      <p:sp>
        <p:nvSpPr>
          <p:cNvPr id="189" name="Google Shape;189;g1860becc3cc_0_23"/>
          <p:cNvSpPr txBox="1"/>
          <p:nvPr/>
        </p:nvSpPr>
        <p:spPr>
          <a:xfrm>
            <a:off x="4424525" y="5915525"/>
            <a:ext cx="69906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Fig3 : </a:t>
            </a:r>
            <a:r>
              <a:rPr lang="en-US" sz="1800">
                <a:latin typeface="Calibri"/>
                <a:ea typeface="Calibri"/>
                <a:cs typeface="Calibri"/>
                <a:sym typeface="Calibri"/>
              </a:rPr>
              <a:t>D</a:t>
            </a:r>
            <a:r>
              <a:rPr lang="en-US" sz="1800" b="0" i="0" u="none" strike="noStrike" cap="none">
                <a:solidFill>
                  <a:srgbClr val="000000"/>
                </a:solidFill>
                <a:latin typeface="Calibri"/>
                <a:ea typeface="Calibri"/>
                <a:cs typeface="Calibri"/>
                <a:sym typeface="Calibri"/>
              </a:rPr>
              <a:t>atabase storage of Contact Tab</a:t>
            </a:r>
            <a:endParaRPr sz="1800" b="0" i="0" u="none" strike="noStrike" cap="none">
              <a:solidFill>
                <a:srgbClr val="000000"/>
              </a:solidFill>
              <a:latin typeface="Calibri"/>
              <a:ea typeface="Calibri"/>
              <a:cs typeface="Calibri"/>
              <a:sym typeface="Calibri"/>
            </a:endParaRPr>
          </a:p>
        </p:txBody>
      </p:sp>
      <p:sp>
        <p:nvSpPr>
          <p:cNvPr id="190" name="Google Shape;190;g1860becc3cc_0_23"/>
          <p:cNvSpPr txBox="1"/>
          <p:nvPr/>
        </p:nvSpPr>
        <p:spPr>
          <a:xfrm>
            <a:off x="875825" y="6378775"/>
            <a:ext cx="35694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VenkataShashank Chennu</a:t>
            </a:r>
            <a:endParaRPr sz="900" b="0" i="0" u="none" strike="noStrike" cap="none">
              <a:solidFill>
                <a:srgbClr val="202124"/>
              </a:solidFill>
              <a:highlight>
                <a:srgbClr val="FFFFFF"/>
              </a:highlight>
              <a:latin typeface="Roboto"/>
              <a:ea typeface="Roboto"/>
              <a:cs typeface="Roboto"/>
              <a:sym typeface="Roboto"/>
            </a:endParaRPr>
          </a:p>
        </p:txBody>
      </p:sp>
      <p:sp>
        <p:nvSpPr>
          <p:cNvPr id="191" name="Google Shape;191;g1860becc3cc_0_23"/>
          <p:cNvSpPr txBox="1"/>
          <p:nvPr/>
        </p:nvSpPr>
        <p:spPr>
          <a:xfrm>
            <a:off x="9568125" y="6488622"/>
            <a:ext cx="1950000" cy="4617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Page :9</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3556</TotalTime>
  <Words>1914</Words>
  <Application>Microsoft Office PowerPoint</Application>
  <PresentationFormat>Widescreen</PresentationFormat>
  <Paragraphs>357</Paragraphs>
  <Slides>43</Slides>
  <Notes>43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Lato</vt:lpstr>
      <vt:lpstr>Noto Sans Symbols</vt:lpstr>
      <vt:lpstr>Noto Sans</vt:lpstr>
      <vt:lpstr>Nunito</vt:lpstr>
      <vt:lpstr>Roboto</vt:lpstr>
      <vt:lpstr>Calibri</vt:lpstr>
      <vt:lpstr>Times New Roman</vt:lpstr>
      <vt:lpstr>Wingdings</vt:lpstr>
      <vt:lpstr>Retrospect</vt:lpstr>
      <vt:lpstr>PowerPoint Presentation</vt:lpstr>
      <vt:lpstr>TEAM - 04</vt:lpstr>
      <vt:lpstr>Table of Contents</vt:lpstr>
      <vt:lpstr>Introduction To Application           </vt:lpstr>
      <vt:lpstr>Introduction Cont’d</vt:lpstr>
      <vt:lpstr>Application Home page</vt:lpstr>
      <vt:lpstr>Application Home page Cont’d </vt:lpstr>
      <vt:lpstr>Contact Tab </vt:lpstr>
      <vt:lpstr>Contact Tab Cont’d</vt:lpstr>
      <vt:lpstr>Student Registration and Login Page</vt:lpstr>
      <vt:lpstr>Student Registration Database Storage</vt:lpstr>
      <vt:lpstr>Dashboard of Student Page</vt:lpstr>
      <vt:lpstr>Dashboard of Student Page</vt:lpstr>
      <vt:lpstr>Total jobs available page</vt:lpstr>
      <vt:lpstr>Applying for job page</vt:lpstr>
      <vt:lpstr>Updated Dashboard</vt:lpstr>
      <vt:lpstr>Status of Application</vt:lpstr>
      <vt:lpstr>Company Registration and Login pages </vt:lpstr>
      <vt:lpstr>Company Registration Database storage</vt:lpstr>
      <vt:lpstr>Company Dashboard</vt:lpstr>
      <vt:lpstr>Company Job Post</vt:lpstr>
      <vt:lpstr>Company Job Post Data Storage</vt:lpstr>
      <vt:lpstr>Multiple Job Post Grid Format</vt:lpstr>
      <vt:lpstr>Company Dashboard Dynamic Data </vt:lpstr>
      <vt:lpstr>Application Details</vt:lpstr>
      <vt:lpstr>Application Details Cont’d</vt:lpstr>
      <vt:lpstr>Application Details Cont’d</vt:lpstr>
      <vt:lpstr> Admin Registration and Login</vt:lpstr>
      <vt:lpstr>Admin Database</vt:lpstr>
      <vt:lpstr>Dashboard</vt:lpstr>
      <vt:lpstr>Total Students in Admin page</vt:lpstr>
      <vt:lpstr>Total Company in Admin page</vt:lpstr>
      <vt:lpstr>Total Jobs Available in Admin page</vt:lpstr>
      <vt:lpstr>DEMO</vt:lpstr>
      <vt:lpstr>Mail Validation</vt:lpstr>
      <vt:lpstr>Advantages of Application </vt:lpstr>
      <vt:lpstr>          Future Implementations</vt:lpstr>
      <vt:lpstr>    Lessons Learnt</vt:lpstr>
      <vt:lpstr>          Summary </vt:lpstr>
      <vt:lpstr>                       References</vt:lpstr>
      <vt:lpstr>PowerPoint Presentation</vt:lpstr>
      <vt:lpstr>TEAM - 04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Batchu,Vineetha</dc:creator>
  <cp:lastModifiedBy>Chennu,Venkata Shashankar</cp:lastModifiedBy>
  <cp:revision>2</cp:revision>
  <dcterms:created xsi:type="dcterms:W3CDTF">2021-11-17T23:19:37Z</dcterms:created>
  <dcterms:modified xsi:type="dcterms:W3CDTF">2022-11-12T01:31:08Z</dcterms:modified>
</cp:coreProperties>
</file>